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24"/>
  </p:notesMasterIdLst>
  <p:sldIdLst>
    <p:sldId id="1229" r:id="rId2"/>
    <p:sldId id="1213" r:id="rId3"/>
    <p:sldId id="1315" r:id="rId4"/>
    <p:sldId id="1474" r:id="rId5"/>
    <p:sldId id="1180" r:id="rId6"/>
    <p:sldId id="1478" r:id="rId7"/>
    <p:sldId id="1313" r:id="rId8"/>
    <p:sldId id="1202" r:id="rId9"/>
    <p:sldId id="1312" r:id="rId10"/>
    <p:sldId id="1477" r:id="rId11"/>
    <p:sldId id="1248" r:id="rId12"/>
    <p:sldId id="1273" r:id="rId13"/>
    <p:sldId id="1268" r:id="rId14"/>
    <p:sldId id="1264" r:id="rId15"/>
    <p:sldId id="1382" r:id="rId16"/>
    <p:sldId id="1277" r:id="rId17"/>
    <p:sldId id="1265" r:id="rId18"/>
    <p:sldId id="1332" r:id="rId19"/>
    <p:sldId id="1391" r:id="rId20"/>
    <p:sldId id="1324" r:id="rId21"/>
    <p:sldId id="1473" r:id="rId22"/>
    <p:sldId id="1266" r:id="rId23"/>
  </p:sldIdLst>
  <p:sldSz cx="18288000" cy="11430000"/>
  <p:notesSz cx="6858000" cy="9144000"/>
  <p:defaultTextStyle>
    <a:defPPr>
      <a:defRPr lang="en-US"/>
    </a:defPPr>
    <a:lvl1pPr marL="0" algn="l" defTabSz="1426361" rtl="0" eaLnBrk="1" latinLnBrk="0" hangingPunct="1">
      <a:defRPr sz="2808" kern="1200">
        <a:solidFill>
          <a:schemeClr val="tx1"/>
        </a:solidFill>
        <a:latin typeface="+mn-lt"/>
        <a:ea typeface="+mn-ea"/>
        <a:cs typeface="+mn-cs"/>
      </a:defRPr>
    </a:lvl1pPr>
    <a:lvl2pPr marL="713181" algn="l" defTabSz="1426361" rtl="0" eaLnBrk="1" latinLnBrk="0" hangingPunct="1">
      <a:defRPr sz="2808" kern="1200">
        <a:solidFill>
          <a:schemeClr val="tx1"/>
        </a:solidFill>
        <a:latin typeface="+mn-lt"/>
        <a:ea typeface="+mn-ea"/>
        <a:cs typeface="+mn-cs"/>
      </a:defRPr>
    </a:lvl2pPr>
    <a:lvl3pPr marL="1426361" algn="l" defTabSz="1426361" rtl="0" eaLnBrk="1" latinLnBrk="0" hangingPunct="1">
      <a:defRPr sz="2808" kern="1200">
        <a:solidFill>
          <a:schemeClr val="tx1"/>
        </a:solidFill>
        <a:latin typeface="+mn-lt"/>
        <a:ea typeface="+mn-ea"/>
        <a:cs typeface="+mn-cs"/>
      </a:defRPr>
    </a:lvl3pPr>
    <a:lvl4pPr marL="2139542" algn="l" defTabSz="1426361" rtl="0" eaLnBrk="1" latinLnBrk="0" hangingPunct="1">
      <a:defRPr sz="2808" kern="1200">
        <a:solidFill>
          <a:schemeClr val="tx1"/>
        </a:solidFill>
        <a:latin typeface="+mn-lt"/>
        <a:ea typeface="+mn-ea"/>
        <a:cs typeface="+mn-cs"/>
      </a:defRPr>
    </a:lvl4pPr>
    <a:lvl5pPr marL="2852723" algn="l" defTabSz="1426361" rtl="0" eaLnBrk="1" latinLnBrk="0" hangingPunct="1">
      <a:defRPr sz="2808" kern="1200">
        <a:solidFill>
          <a:schemeClr val="tx1"/>
        </a:solidFill>
        <a:latin typeface="+mn-lt"/>
        <a:ea typeface="+mn-ea"/>
        <a:cs typeface="+mn-cs"/>
      </a:defRPr>
    </a:lvl5pPr>
    <a:lvl6pPr marL="3565904" algn="l" defTabSz="1426361" rtl="0" eaLnBrk="1" latinLnBrk="0" hangingPunct="1">
      <a:defRPr sz="2808" kern="1200">
        <a:solidFill>
          <a:schemeClr val="tx1"/>
        </a:solidFill>
        <a:latin typeface="+mn-lt"/>
        <a:ea typeface="+mn-ea"/>
        <a:cs typeface="+mn-cs"/>
      </a:defRPr>
    </a:lvl6pPr>
    <a:lvl7pPr marL="4279085" algn="l" defTabSz="1426361" rtl="0" eaLnBrk="1" latinLnBrk="0" hangingPunct="1">
      <a:defRPr sz="2808" kern="1200">
        <a:solidFill>
          <a:schemeClr val="tx1"/>
        </a:solidFill>
        <a:latin typeface="+mn-lt"/>
        <a:ea typeface="+mn-ea"/>
        <a:cs typeface="+mn-cs"/>
      </a:defRPr>
    </a:lvl7pPr>
    <a:lvl8pPr marL="4992266" algn="l" defTabSz="1426361" rtl="0" eaLnBrk="1" latinLnBrk="0" hangingPunct="1">
      <a:defRPr sz="2808" kern="1200">
        <a:solidFill>
          <a:schemeClr val="tx1"/>
        </a:solidFill>
        <a:latin typeface="+mn-lt"/>
        <a:ea typeface="+mn-ea"/>
        <a:cs typeface="+mn-cs"/>
      </a:defRPr>
    </a:lvl8pPr>
    <a:lvl9pPr marL="5705446" algn="l" defTabSz="1426361" rtl="0" eaLnBrk="1" latinLnBrk="0" hangingPunct="1">
      <a:defRPr sz="28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92" userDrawn="1">
          <p15:clr>
            <a:srgbClr val="A4A3A4"/>
          </p15:clr>
        </p15:guide>
        <p15:guide id="2" orient="horz" pos="400" userDrawn="1">
          <p15:clr>
            <a:srgbClr val="A4A3A4"/>
          </p15:clr>
        </p15:guide>
        <p15:guide id="3" pos="10680" userDrawn="1">
          <p15:clr>
            <a:srgbClr val="A4A3A4"/>
          </p15:clr>
        </p15:guide>
        <p15:guide id="4" pos="840" userDrawn="1">
          <p15:clr>
            <a:srgbClr val="A4A3A4"/>
          </p15:clr>
        </p15:guide>
        <p15:guide id="5"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29B26"/>
    <a:srgbClr val="445469"/>
    <a:srgbClr val="FBB62B"/>
    <a:srgbClr val="364D65"/>
    <a:srgbClr val="19232E"/>
    <a:srgbClr val="2F2F2F"/>
    <a:srgbClr val="FBC81F"/>
    <a:srgbClr val="2C4054"/>
    <a:srgbClr val="FADF35"/>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90141" autoAdjust="0"/>
  </p:normalViewPr>
  <p:slideViewPr>
    <p:cSldViewPr snapToGrid="0" snapToObjects="1">
      <p:cViewPr varScale="1">
        <p:scale>
          <a:sx n="66" d="100"/>
          <a:sy n="66" d="100"/>
        </p:scale>
        <p:origin x="664" y="208"/>
      </p:cViewPr>
      <p:guideLst>
        <p:guide orient="horz" pos="6792"/>
        <p:guide orient="horz" pos="400"/>
        <p:guide pos="10680"/>
        <p:guide pos="840"/>
        <p:guide pos="5760"/>
      </p:guideLst>
    </p:cSldViewPr>
  </p:slideViewPr>
  <p:notesTextViewPr>
    <p:cViewPr>
      <p:scale>
        <a:sx n="100" d="100"/>
        <a:sy n="100" d="100"/>
      </p:scale>
      <p:origin x="0" y="0"/>
    </p:cViewPr>
  </p:notesTextViewPr>
  <p:sorterViewPr>
    <p:cViewPr>
      <p:scale>
        <a:sx n="65" d="100"/>
        <a:sy n="65" d="100"/>
      </p:scale>
      <p:origin x="0" y="28992"/>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3/11/21</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713181" rtl="0" eaLnBrk="1" latinLnBrk="0" hangingPunct="1">
      <a:defRPr sz="1872" kern="1200">
        <a:solidFill>
          <a:schemeClr val="tx1"/>
        </a:solidFill>
        <a:latin typeface="Lato Light"/>
        <a:ea typeface="+mn-ea"/>
        <a:cs typeface="+mn-cs"/>
      </a:defRPr>
    </a:lvl1pPr>
    <a:lvl2pPr marL="713181" algn="l" defTabSz="713181" rtl="0" eaLnBrk="1" latinLnBrk="0" hangingPunct="1">
      <a:defRPr sz="1872" kern="1200">
        <a:solidFill>
          <a:schemeClr val="tx1"/>
        </a:solidFill>
        <a:latin typeface="Lato Light"/>
        <a:ea typeface="+mn-ea"/>
        <a:cs typeface="+mn-cs"/>
      </a:defRPr>
    </a:lvl2pPr>
    <a:lvl3pPr marL="1426361" algn="l" defTabSz="713181" rtl="0" eaLnBrk="1" latinLnBrk="0" hangingPunct="1">
      <a:defRPr sz="1872" kern="1200">
        <a:solidFill>
          <a:schemeClr val="tx1"/>
        </a:solidFill>
        <a:latin typeface="Lato Light"/>
        <a:ea typeface="+mn-ea"/>
        <a:cs typeface="+mn-cs"/>
      </a:defRPr>
    </a:lvl3pPr>
    <a:lvl4pPr marL="2139542" algn="l" defTabSz="713181" rtl="0" eaLnBrk="1" latinLnBrk="0" hangingPunct="1">
      <a:defRPr sz="1872" kern="1200">
        <a:solidFill>
          <a:schemeClr val="tx1"/>
        </a:solidFill>
        <a:latin typeface="Lato Light"/>
        <a:ea typeface="+mn-ea"/>
        <a:cs typeface="+mn-cs"/>
      </a:defRPr>
    </a:lvl4pPr>
    <a:lvl5pPr marL="2852723" algn="l" defTabSz="713181" rtl="0" eaLnBrk="1" latinLnBrk="0" hangingPunct="1">
      <a:defRPr sz="1872" kern="1200">
        <a:solidFill>
          <a:schemeClr val="tx1"/>
        </a:solidFill>
        <a:latin typeface="Lato Light"/>
        <a:ea typeface="+mn-ea"/>
        <a:cs typeface="+mn-cs"/>
      </a:defRPr>
    </a:lvl5pPr>
    <a:lvl6pPr marL="3565904" algn="l" defTabSz="713181" rtl="0" eaLnBrk="1" latinLnBrk="0" hangingPunct="1">
      <a:defRPr sz="1872" kern="1200">
        <a:solidFill>
          <a:schemeClr val="tx1"/>
        </a:solidFill>
        <a:latin typeface="+mn-lt"/>
        <a:ea typeface="+mn-ea"/>
        <a:cs typeface="+mn-cs"/>
      </a:defRPr>
    </a:lvl6pPr>
    <a:lvl7pPr marL="4279085" algn="l" defTabSz="713181" rtl="0" eaLnBrk="1" latinLnBrk="0" hangingPunct="1">
      <a:defRPr sz="1872" kern="1200">
        <a:solidFill>
          <a:schemeClr val="tx1"/>
        </a:solidFill>
        <a:latin typeface="+mn-lt"/>
        <a:ea typeface="+mn-ea"/>
        <a:cs typeface="+mn-cs"/>
      </a:defRPr>
    </a:lvl7pPr>
    <a:lvl8pPr marL="4992266" algn="l" defTabSz="713181" rtl="0" eaLnBrk="1" latinLnBrk="0" hangingPunct="1">
      <a:defRPr sz="1872" kern="1200">
        <a:solidFill>
          <a:schemeClr val="tx1"/>
        </a:solidFill>
        <a:latin typeface="+mn-lt"/>
        <a:ea typeface="+mn-ea"/>
        <a:cs typeface="+mn-cs"/>
      </a:defRPr>
    </a:lvl8pPr>
    <a:lvl9pPr marL="5705446" algn="l" defTabSz="713181" rtl="0" eaLnBrk="1" latinLnBrk="0" hangingPunct="1">
      <a:defRPr sz="18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pers.ssrn.com/sol3/cf_dev/AbsByAuth.cfm?per_id=846541"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apers.ssrn.com/sol3/cf_dev/AbsByAuth.cfm?per_id=153426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30 minutes we are going to see a strategy that many companies in the US are using to bring hundreds of thousands of dollars in savings to the bottom line, preserve important business relationships and move faster with agility in the marketplace.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4261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181" rtl="0" eaLnBrk="1" fontAlgn="auto" latinLnBrk="0" hangingPunct="1">
              <a:lnSpc>
                <a:spcPct val="100000"/>
              </a:lnSpc>
              <a:spcBef>
                <a:spcPts val="0"/>
              </a:spcBef>
              <a:spcAft>
                <a:spcPts val="0"/>
              </a:spcAft>
              <a:buClrTx/>
              <a:buSzTx/>
              <a:buFontTx/>
              <a:buNone/>
              <a:tabLst/>
              <a:defRPr/>
            </a:pPr>
            <a:r>
              <a:rPr lang="en-US" dirty="0">
                <a:solidFill>
                  <a:schemeClr val="bg1"/>
                </a:solidFill>
              </a:rPr>
              <a:t>What have you got to lose? Given the cost of litigation, making an early, good faith effort to settle costs very little. Could resolve the whole thing, narrow issues for trial, or at worst, provide a better understanding of the entire dispute. </a:t>
            </a:r>
          </a:p>
          <a:p>
            <a:pPr>
              <a:buFont typeface="Arial" panose="020B0604020202020204" pitchFamily="34" charset="0"/>
              <a:buChar char="•"/>
            </a:pPr>
            <a:r>
              <a:rPr lang="en-US" dirty="0"/>
              <a:t>Mediation can be used as a precursor to litigation or arbitration to help understand and narrow the issues better</a:t>
            </a:r>
          </a:p>
          <a:p>
            <a:pPr>
              <a:buFont typeface="Arial" panose="020B0604020202020204" pitchFamily="34" charset="0"/>
              <a:buChar char="•"/>
            </a:pPr>
            <a:r>
              <a:rPr lang="en-US" dirty="0"/>
              <a:t>Using mediation early in the process can also limit or eliminate the desire to engage in discovery</a:t>
            </a:r>
          </a:p>
          <a:p>
            <a:pPr>
              <a:buFont typeface="Arial" panose="020B0604020202020204" pitchFamily="34" charset="0"/>
              <a:buChar char="•"/>
            </a:pPr>
            <a:r>
              <a:rPr lang="en-US" dirty="0"/>
              <a:t>If the case is settled in the early stages through mediation, no need to undertake the expense of arbitration or litigation and the parties have a solution to their problem relatively quickly</a:t>
            </a:r>
          </a:p>
          <a:p>
            <a:pPr>
              <a:buFont typeface="Arial" panose="020B0604020202020204" pitchFamily="34" charset="0"/>
              <a:buChar char="•"/>
            </a:pPr>
            <a:endParaRPr lang="en-US" dirty="0"/>
          </a:p>
          <a:p>
            <a:pPr>
              <a:buFont typeface="Arial" panose="020B0604020202020204" pitchFamily="34" charset="0"/>
              <a:buNone/>
            </a:pPr>
            <a:r>
              <a:rPr lang="en-US" dirty="0"/>
              <a:t>Earlier is better:</a:t>
            </a:r>
          </a:p>
          <a:p>
            <a:pPr>
              <a:buFont typeface="Arial" panose="020B0604020202020204" pitchFamily="34" charset="0"/>
              <a:buChar char="•"/>
            </a:pPr>
            <a:r>
              <a:rPr lang="en-US" dirty="0"/>
              <a:t>Using mediation at an early stage can help parties understand the problem better, narrow the issues, and share relevant information</a:t>
            </a:r>
          </a:p>
          <a:p>
            <a:pPr>
              <a:buFont typeface="Arial" panose="020B0604020202020204" pitchFamily="34" charset="0"/>
              <a:buChar char="•"/>
            </a:pPr>
            <a:r>
              <a:rPr lang="en-US" dirty="0"/>
              <a:t>Parties who utilize mediation before discovery can benefit greatly (see quote below)</a:t>
            </a:r>
          </a:p>
          <a:p>
            <a:pPr lvl="1">
              <a:buFont typeface="Arial" panose="020B0604020202020204" pitchFamily="34" charset="0"/>
              <a:buChar char="•"/>
            </a:pPr>
            <a:r>
              <a:rPr lang="en-US" dirty="0"/>
              <a:t>The mediation process, which involves the mediator asking pointed questions and focusing on the relevant issues, can demonstrate to parties how wasteful, or even distracting, discovery would be </a:t>
            </a:r>
          </a:p>
          <a:p>
            <a:pPr lvl="1">
              <a:buFont typeface="Arial" panose="020B0604020202020204" pitchFamily="34" charset="0"/>
              <a:buChar char="•"/>
            </a:pPr>
            <a:r>
              <a:rPr lang="en-US" dirty="0"/>
              <a:t>Engaging in mediation at an early stage can prevent the time and expense of fruitless discovery or help limit discovery if parties decide to continue on to pursue litigation after mediation</a:t>
            </a:r>
          </a:p>
          <a:p>
            <a:pPr lvl="0">
              <a:buFont typeface="Arial" panose="020B0604020202020204" pitchFamily="34" charset="0"/>
              <a:buChar char="•"/>
            </a:pPr>
            <a:r>
              <a:rPr lang="en-US" dirty="0"/>
              <a:t>Mediation can help resolve the issue altogether, but it can also be a step in the process</a:t>
            </a:r>
          </a:p>
          <a:p>
            <a:pPr lvl="1">
              <a:buFont typeface="Arial" panose="020B0604020202020204" pitchFamily="34" charset="0"/>
              <a:buChar char="•"/>
            </a:pPr>
            <a:r>
              <a:rPr lang="en-US" dirty="0"/>
              <a:t>Through mediation, parties can resolve some of the issues, or narrow them such that the cost of litigation (and discovery) decreases</a:t>
            </a:r>
          </a:p>
          <a:p>
            <a:r>
              <a:rPr lang="en-US" dirty="0"/>
              <a:t>“Perhaps less obvious is the growing use of mediation, frequently at earlier stages of the litigation, </a:t>
            </a:r>
            <a:r>
              <a:rPr lang="en-US" b="1" dirty="0"/>
              <a:t>before a good deal of discovery has occurred</a:t>
            </a:r>
            <a:r>
              <a:rPr lang="en-US" dirty="0"/>
              <a:t>. Some lawyers are using mediators to help them decide what discovery is needed in order to either settle the case, or if that fails, get it ready for trial. In the United States, only two to four percent of commenced cases are tried; 70 the majority of cases settle. There is a growing awareness that settlement, whether through mediation or unaided negotiation, will often turn on nonlegal variables. This is not to say that the law and facts are unimportant in mediations or negotiations. The written and oral overviews at mediation contain relevant law applied to relevant facts. </a:t>
            </a:r>
            <a:r>
              <a:rPr lang="en-US" b="1" dirty="0"/>
              <a:t>But the very nature of a mediation, with the mediator often asking pointed questions of both parties, forces a type of focus on the most relevant information that makes it obvious that prolonged discovery, often providing little of genuine importance, can be wasteful and even distracting</a:t>
            </a:r>
            <a:r>
              <a:rPr lang="en-US" dirty="0"/>
              <a:t>.“</a:t>
            </a:r>
          </a:p>
          <a:p>
            <a:r>
              <a:rPr lang="en-US" dirty="0"/>
              <a:t>-- Stephan N. </a:t>
            </a:r>
            <a:r>
              <a:rPr lang="en-US" dirty="0" err="1"/>
              <a:t>Subrin</a:t>
            </a:r>
            <a:r>
              <a:rPr lang="en-US" dirty="0"/>
              <a:t>, Discovery in Global Perspective: Are We Nuts?, 52 DePaul L. Rev.299 (2002) Available at: https://</a:t>
            </a:r>
            <a:r>
              <a:rPr lang="en-US" dirty="0" err="1"/>
              <a:t>via.library.depaul.edu</a:t>
            </a:r>
            <a:r>
              <a:rPr lang="en-US" dirty="0"/>
              <a:t>/law-review/vol52/iss2/4 </a:t>
            </a:r>
          </a:p>
          <a:p>
            <a:pPr marL="0" marR="0" lvl="0" indent="0" algn="l" defTabSz="7131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71318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Why Wait:</a:t>
            </a:r>
          </a:p>
          <a:p>
            <a:pPr marL="0" marR="0" lvl="0" indent="0" algn="l" defTabSz="71318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Very likely the judge will ask the parties to mediate before trial. Why wait, spending all of that money to prepare for a trial that almost never happens? Try settling early, and perhaps even more that once if not initially successful.</a:t>
            </a:r>
          </a:p>
          <a:p>
            <a:pPr marL="0" marR="0" lvl="0" indent="0" algn="l" defTabSz="7131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71318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First step:</a:t>
            </a:r>
          </a:p>
          <a:p>
            <a:pPr>
              <a:buFont typeface="Arial" panose="020B0604020202020204" pitchFamily="34" charset="0"/>
              <a:buChar char="•"/>
            </a:pPr>
            <a:r>
              <a:rPr lang="en-US" dirty="0"/>
              <a:t>Can try mediation as a first step, but if there is no resolution, or only some of the issues are resolved, can proceed with arbitration</a:t>
            </a:r>
          </a:p>
          <a:p>
            <a:pPr>
              <a:buFont typeface="Arial" panose="020B0604020202020204" pitchFamily="34" charset="0"/>
              <a:buChar char="•"/>
            </a:pPr>
            <a:r>
              <a:rPr lang="en-US" dirty="0"/>
              <a:t>If parties choose to try arbitration, or even litigation, the mediation still remains confidential.</a:t>
            </a:r>
          </a:p>
          <a:p>
            <a:pPr>
              <a:buFont typeface="Arial" panose="020B0604020202020204" pitchFamily="34" charset="0"/>
              <a:buChar char="•"/>
            </a:pPr>
            <a:r>
              <a:rPr lang="en-US" dirty="0"/>
              <a:t>Mediation can help narrow the issues or understand them better before moving on to arbitration </a:t>
            </a:r>
          </a:p>
          <a:p>
            <a:pPr>
              <a:buFont typeface="Arial" panose="020B0604020202020204" pitchFamily="34" charset="0"/>
              <a:buChar char="•"/>
            </a:pPr>
            <a:r>
              <a:rPr lang="en-US" dirty="0"/>
              <a:t>Can always settle some of the issues at mediation and go on  to arbitrate or even litigate the remaining issues</a:t>
            </a:r>
          </a:p>
          <a:p>
            <a:pPr marL="0" marR="0" lvl="0" indent="0" algn="l" defTabSz="71318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47753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 steps in a mediation vary and will be customized to the particulars of the case at hand, but generally, it includes these steps.</a:t>
            </a:r>
          </a:p>
          <a:p>
            <a:pPr lvl="1">
              <a:buFont typeface="Arial" panose="020B0604020202020204" pitchFamily="34" charset="0"/>
              <a:buChar char="•"/>
            </a:pPr>
            <a:r>
              <a:rPr lang="en-US" dirty="0"/>
              <a:t>Joint session – parties all talking together; goal is for the mediator to help the parties engage in discussion, share information, and begin to understand the issues. Prior to the joint session, the mediator will work through some prep, including relevant documentation and some exchange of information as agreed by the parties.</a:t>
            </a:r>
          </a:p>
          <a:p>
            <a:pPr lvl="1">
              <a:buFont typeface="Arial" panose="020B0604020202020204" pitchFamily="34" charset="0"/>
              <a:buChar char="•"/>
            </a:pPr>
            <a:r>
              <a:rPr lang="en-US" dirty="0"/>
              <a:t>Party caucus sessions – private session with each party (&amp; their representatives if applicable) and the mediator; generally, anything shared at this stage will remain confidential and the parties can share private information, as well as ask for the mediator for help with sharing certain information or proposing solutions</a:t>
            </a:r>
          </a:p>
          <a:p>
            <a:pPr lvl="1">
              <a:buFont typeface="Arial" panose="020B0604020202020204" pitchFamily="34" charset="0"/>
              <a:buChar char="•"/>
            </a:pPr>
            <a:r>
              <a:rPr lang="en-US" dirty="0"/>
              <a:t>Generate options – parties come together for another joint session to discuss potential solutions or mediator can work with parties individually to develop proposals and shuttle proposals between the parties (depending on the style of mediation)</a:t>
            </a:r>
          </a:p>
          <a:p>
            <a:pPr lvl="1">
              <a:buFont typeface="Arial" panose="020B0604020202020204" pitchFamily="34" charset="0"/>
              <a:buChar char="•"/>
            </a:pPr>
            <a:r>
              <a:rPr lang="en-US" dirty="0"/>
              <a:t>Negotiation – parties bargain, make counter proposals, and discuss details of agreed upon terms; here the mediator will reality test to ensure the proposed solutions solve for the issue and are sustainable for each party</a:t>
            </a:r>
          </a:p>
          <a:p>
            <a:pPr lvl="0">
              <a:buFont typeface="Arial" panose="020B0604020202020204" pitchFamily="34" charset="0"/>
              <a:buChar char="•"/>
            </a:pPr>
            <a:r>
              <a:rPr lang="en-US" dirty="0"/>
              <a:t>It might take place:</a:t>
            </a:r>
          </a:p>
          <a:p>
            <a:pPr lvl="1">
              <a:buFont typeface="Arial" panose="020B0604020202020204" pitchFamily="34" charset="0"/>
              <a:buChar char="•"/>
            </a:pPr>
            <a:r>
              <a:rPr lang="en-US" dirty="0"/>
              <a:t>Online or in-person</a:t>
            </a:r>
          </a:p>
          <a:p>
            <a:pPr lvl="1">
              <a:buFont typeface="Arial" panose="020B0604020202020204" pitchFamily="34" charset="0"/>
              <a:buChar char="•"/>
            </a:pPr>
            <a:r>
              <a:rPr lang="en-US" dirty="0"/>
              <a:t>On a single day or over several sessions</a:t>
            </a:r>
          </a:p>
          <a:p>
            <a:pPr lvl="0">
              <a:buFont typeface="Arial" panose="020B0604020202020204" pitchFamily="34" charset="0"/>
              <a:buChar char="•"/>
            </a:pPr>
            <a:r>
              <a:rPr lang="en-US" dirty="0"/>
              <a:t>Its also important to note that there are different styles of mediation (from </a:t>
            </a:r>
            <a:r>
              <a:rPr lang="en-US" dirty="0" err="1"/>
              <a:t>mediate.com</a:t>
            </a:r>
            <a:r>
              <a:rPr lang="en-US" dirty="0"/>
              <a:t>)</a:t>
            </a:r>
          </a:p>
          <a:p>
            <a:pPr lvl="1">
              <a:buFont typeface="Arial" panose="020B0604020202020204" pitchFamily="34" charset="0"/>
              <a:buChar char="•"/>
            </a:pPr>
            <a:r>
              <a:rPr lang="en-US" dirty="0"/>
              <a:t>Facilitative</a:t>
            </a:r>
          </a:p>
          <a:p>
            <a:pPr lvl="2">
              <a:buFont typeface="Arial" panose="020B0604020202020204" pitchFamily="34" charset="0"/>
              <a:buChar char="•"/>
            </a:pPr>
            <a:r>
              <a:rPr lang="en-US" dirty="0"/>
              <a:t>Mediator helps parties come to agreement based on information and understanding, and assists with this process by asking questions, searching for interests underlying the parties’ positions, validating each party’s point of view, and assisting parties with finding and assessing potential solutions</a:t>
            </a:r>
          </a:p>
          <a:p>
            <a:pPr lvl="2">
              <a:buFont typeface="Arial" panose="020B0604020202020204" pitchFamily="34" charset="0"/>
              <a:buChar char="•"/>
            </a:pPr>
            <a:r>
              <a:rPr lang="en-US" dirty="0"/>
              <a:t>Concerned with needs and interests of the parties </a:t>
            </a:r>
          </a:p>
          <a:p>
            <a:pPr lvl="2">
              <a:buFont typeface="Arial" panose="020B0604020202020204" pitchFamily="34" charset="0"/>
              <a:buChar char="•"/>
            </a:pPr>
            <a:r>
              <a:rPr lang="en-US" dirty="0"/>
              <a:t>The mediator does not make recommendations, assess the relative strength or weakness of the case, share advice or opinions about the outcome of a case, or predict what a court would decide </a:t>
            </a:r>
          </a:p>
          <a:p>
            <a:pPr lvl="1">
              <a:buFont typeface="Arial" panose="020B0604020202020204" pitchFamily="34" charset="0"/>
              <a:buChar char="•"/>
            </a:pPr>
            <a:r>
              <a:rPr lang="en-US" dirty="0"/>
              <a:t>Evaluative</a:t>
            </a:r>
          </a:p>
          <a:p>
            <a:pPr lvl="2">
              <a:buFont typeface="Arial" panose="020B0604020202020204" pitchFamily="34" charset="0"/>
              <a:buChar char="•"/>
            </a:pPr>
            <a:r>
              <a:rPr lang="en-US" dirty="0"/>
              <a:t>Process modeled on settlement conferences done by judges </a:t>
            </a:r>
          </a:p>
          <a:p>
            <a:pPr lvl="2">
              <a:buFont typeface="Arial" panose="020B0604020202020204" pitchFamily="34" charset="0"/>
              <a:buChar char="•"/>
            </a:pPr>
            <a:r>
              <a:rPr lang="en-US" dirty="0"/>
              <a:t>Helps parties reach an agreement by pointing out the weaknesses in their case and makes predictions about what a judge or jury would decide </a:t>
            </a:r>
          </a:p>
          <a:p>
            <a:pPr lvl="2">
              <a:buFont typeface="Arial" panose="020B0604020202020204" pitchFamily="34" charset="0"/>
              <a:buChar char="•"/>
            </a:pPr>
            <a:r>
              <a:rPr lang="en-US" dirty="0"/>
              <a:t>Concerned with the legal rights of parties </a:t>
            </a:r>
          </a:p>
          <a:p>
            <a:pPr lvl="3">
              <a:buFont typeface="Arial" panose="020B0604020202020204" pitchFamily="34" charset="0"/>
              <a:buChar char="•"/>
            </a:pPr>
            <a:r>
              <a:rPr lang="en-US" dirty="0"/>
              <a:t>Mediator makes evaluations based on legal concepts of fairness</a:t>
            </a:r>
          </a:p>
          <a:p>
            <a:pPr lvl="2">
              <a:buFont typeface="Arial" panose="020B0604020202020204" pitchFamily="34" charset="0"/>
              <a:buChar char="•"/>
            </a:pPr>
            <a:r>
              <a:rPr lang="en-US" dirty="0"/>
              <a:t>Help parties evaluate their legal positions and the costs vs. benefits of going to court </a:t>
            </a:r>
          </a:p>
          <a:p>
            <a:pPr lvl="1">
              <a:buFont typeface="Arial" panose="020B0604020202020204" pitchFamily="34" charset="0"/>
              <a:buChar char="•"/>
            </a:pPr>
            <a:r>
              <a:rPr lang="en-US" dirty="0"/>
              <a:t>Transformative</a:t>
            </a:r>
          </a:p>
          <a:p>
            <a:pPr lvl="2">
              <a:buFont typeface="Arial" panose="020B0604020202020204" pitchFamily="34" charset="0"/>
              <a:buChar char="•"/>
            </a:pPr>
            <a:r>
              <a:rPr lang="en-US" dirty="0"/>
              <a:t>Based on empowerment of the parties and recognition by each of the parties of the other parties’ needs, interests, values, and points of view</a:t>
            </a:r>
          </a:p>
          <a:p>
            <a:pPr lvl="2">
              <a:buFont typeface="Arial" panose="020B0604020202020204" pitchFamily="34" charset="0"/>
              <a:buChar char="•"/>
            </a:pPr>
            <a:r>
              <a:rPr lang="en-US" dirty="0"/>
              <a:t>Focused on the potential to transform the relationships of each of the parties during the mediation</a:t>
            </a:r>
          </a:p>
          <a:p>
            <a:pPr lvl="2">
              <a:buFont typeface="Arial" panose="020B0604020202020204" pitchFamily="34" charset="0"/>
              <a:buChar char="•"/>
            </a:pPr>
            <a:r>
              <a:rPr lang="en-US" dirty="0"/>
              <a:t>The parties structure both the process and the outcome of the mediation</a:t>
            </a:r>
          </a:p>
          <a:p>
            <a:pPr lvl="3">
              <a:buFont typeface="Arial" panose="020B0604020202020204" pitchFamily="34" charset="0"/>
              <a:buChar char="•"/>
            </a:pPr>
            <a:r>
              <a:rPr lang="en-US" dirty="0"/>
              <a:t>Through this process, the mediator seeks to support the parties in determining the direction of their own process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388426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a:buFont typeface="Arial" panose="020B0604020202020204" pitchFamily="34" charset="0"/>
              <a:buChar char="•"/>
            </a:pPr>
            <a:r>
              <a:rPr lang="en-US" dirty="0"/>
              <a:t>https://</a:t>
            </a:r>
            <a:r>
              <a:rPr lang="en-US" dirty="0" err="1"/>
              <a:t>americassbdc.org</a:t>
            </a:r>
            <a:r>
              <a:rPr lang="en-US" dirty="0"/>
              <a:t>/is-mediation-your-best-option/</a:t>
            </a:r>
          </a:p>
          <a:p>
            <a:pPr>
              <a:buFont typeface="Arial" panose="020B0604020202020204" pitchFamily="34" charset="0"/>
              <a:buChar char="•"/>
            </a:pPr>
            <a:r>
              <a:rPr lang="en-US" dirty="0"/>
              <a:t>FINRA (the largest U.S. Securities dispute resolution system) also reported an 85% success rate for 2020 (https://</a:t>
            </a:r>
            <a:r>
              <a:rPr lang="en-US" dirty="0" err="1"/>
              <a:t>www.finra.org</a:t>
            </a:r>
            <a:r>
              <a:rPr lang="en-US" dirty="0"/>
              <a:t>/arbitration-mediation/dispute-resolution-statistics)</a:t>
            </a:r>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376579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a:buFont typeface="Arial" panose="020B0604020202020204" pitchFamily="34" charset="0"/>
              <a:buChar char="•"/>
            </a:pPr>
            <a:r>
              <a:rPr lang="en-US" dirty="0"/>
              <a:t>https://</a:t>
            </a:r>
            <a:r>
              <a:rPr lang="en-US" dirty="0" err="1"/>
              <a:t>www.justice.gov</a:t>
            </a:r>
            <a:r>
              <a:rPr lang="en-US" dirty="0"/>
              <a:t>/archives/</a:t>
            </a:r>
            <a:r>
              <a:rPr lang="en-US" dirty="0" err="1"/>
              <a:t>olp</a:t>
            </a:r>
            <a:r>
              <a:rPr lang="en-US" dirty="0"/>
              <a:t>/alternative-dispute-resolution-department-justice</a:t>
            </a:r>
          </a:p>
          <a:p>
            <a:pPr>
              <a:buFont typeface="Arial" panose="020B0604020202020204" pitchFamily="34" charset="0"/>
              <a:buChar char="•"/>
            </a:pPr>
            <a:r>
              <a:rPr lang="en-US" dirty="0"/>
              <a:t>FINRA (the largest U.S. Securities dispute resolution system) also reported an 85% success rate for 2020 (https://</a:t>
            </a:r>
            <a:r>
              <a:rPr lang="en-US" dirty="0" err="1"/>
              <a:t>www.finra.org</a:t>
            </a:r>
            <a:r>
              <a:rPr lang="en-US" dirty="0"/>
              <a:t>/arbitration-mediation/dispute-resolution-statistics)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28328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3200" kern="1200" dirty="0">
                <a:solidFill>
                  <a:schemeClr val="tx1"/>
                </a:solidFill>
                <a:latin typeface="Lato Light"/>
                <a:ea typeface="+mn-ea"/>
                <a:cs typeface="+mn-cs"/>
              </a:rPr>
              <a:t>The businesses pictured have all taken CPR’s 21</a:t>
            </a:r>
            <a:r>
              <a:rPr lang="en-US" sz="3200" kern="1200" baseline="30000" dirty="0">
                <a:solidFill>
                  <a:schemeClr val="tx1"/>
                </a:solidFill>
                <a:latin typeface="Lato Light"/>
                <a:ea typeface="+mn-ea"/>
                <a:cs typeface="+mn-cs"/>
              </a:rPr>
              <a:t>st</a:t>
            </a:r>
            <a:r>
              <a:rPr lang="en-US" sz="3200" kern="1200" dirty="0">
                <a:solidFill>
                  <a:schemeClr val="tx1"/>
                </a:solidFill>
                <a:latin typeface="Lato Light"/>
                <a:ea typeface="+mn-ea"/>
                <a:cs typeface="+mn-cs"/>
              </a:rPr>
              <a:t> century pledge: https://</a:t>
            </a:r>
            <a:r>
              <a:rPr lang="en-US" sz="3200" kern="1200" dirty="0" err="1">
                <a:solidFill>
                  <a:schemeClr val="tx1"/>
                </a:solidFill>
                <a:latin typeface="Lato Light"/>
                <a:ea typeface="+mn-ea"/>
                <a:cs typeface="+mn-cs"/>
              </a:rPr>
              <a:t>www.cpradr.org</a:t>
            </a:r>
            <a:r>
              <a:rPr lang="en-US" sz="3200" kern="1200" dirty="0">
                <a:solidFill>
                  <a:schemeClr val="tx1"/>
                </a:solidFill>
                <a:latin typeface="Lato Light"/>
                <a:ea typeface="+mn-ea"/>
                <a:cs typeface="+mn-cs"/>
              </a:rPr>
              <a:t>/resource-center/</a:t>
            </a:r>
            <a:r>
              <a:rPr lang="en-US" sz="3200" kern="1200" dirty="0" err="1">
                <a:solidFill>
                  <a:schemeClr val="tx1"/>
                </a:solidFill>
                <a:latin typeface="Lato Light"/>
                <a:ea typeface="+mn-ea"/>
                <a:cs typeface="+mn-cs"/>
              </a:rPr>
              <a:t>adr</a:t>
            </a:r>
            <a:r>
              <a:rPr lang="en-US" sz="3200" kern="1200" dirty="0">
                <a:solidFill>
                  <a:schemeClr val="tx1"/>
                </a:solidFill>
                <a:latin typeface="Lato Light"/>
                <a:ea typeface="+mn-ea"/>
                <a:cs typeface="+mn-cs"/>
              </a:rPr>
              <a:t>-pledges/21st-century-pledge</a:t>
            </a:r>
          </a:p>
          <a:p>
            <a:r>
              <a:rPr lang="en-US" sz="3200" kern="1200" dirty="0">
                <a:solidFill>
                  <a:schemeClr val="tx1"/>
                </a:solidFill>
                <a:latin typeface="Lato Light"/>
                <a:ea typeface="+mn-ea"/>
                <a:cs typeface="+mn-cs"/>
              </a:rPr>
              <a:t>CPR is the International Institute for Conflict Prevention &amp; Resolution</a:t>
            </a:r>
          </a:p>
          <a:p>
            <a:endParaRPr lang="en-US" sz="3200" kern="1200" dirty="0">
              <a:solidFill>
                <a:schemeClr val="tx1"/>
              </a:solidFill>
              <a:latin typeface="Lato Light"/>
              <a:ea typeface="+mn-ea"/>
              <a:cs typeface="+mn-cs"/>
            </a:endParaRPr>
          </a:p>
          <a:p>
            <a:r>
              <a:rPr lang="en-US" sz="3200" kern="1200" dirty="0">
                <a:solidFill>
                  <a:schemeClr val="tx1"/>
                </a:solidFill>
                <a:latin typeface="Lato Light"/>
                <a:ea typeface="+mn-ea"/>
                <a:cs typeface="+mn-cs"/>
              </a:rPr>
              <a:t>Source:</a:t>
            </a:r>
          </a:p>
          <a:p>
            <a:pPr algn="l">
              <a:buFont typeface="Arial" panose="020B0604020202020204" pitchFamily="34" charset="0"/>
              <a:buChar char="•"/>
            </a:pPr>
            <a:r>
              <a:rPr lang="en-US" sz="3200" kern="1200" dirty="0">
                <a:solidFill>
                  <a:schemeClr val="tx1"/>
                </a:solidFill>
                <a:latin typeface="Lato Light"/>
                <a:ea typeface="+mn-ea"/>
                <a:cs typeface="+mn-cs"/>
              </a:rPr>
              <a:t>Harvard Negotiation Law Review, 2013. </a:t>
            </a:r>
            <a:r>
              <a:rPr lang="en-US" sz="3200" b="0" i="0" kern="1200" dirty="0">
                <a:solidFill>
                  <a:srgbClr val="222222"/>
                </a:solidFill>
                <a:effectLst/>
                <a:latin typeface="Lato Light"/>
                <a:ea typeface="+mn-ea"/>
                <a:cs typeface="+mn-cs"/>
              </a:rPr>
              <a:t>Living with 'ADR': Evolving Perceptions and Use of Mediation, Arbitration and Conflict Management in Fortune 1,000 Corporations” by </a:t>
            </a:r>
            <a:r>
              <a:rPr lang="en-US" sz="3200" b="0" i="0" u="none" strike="noStrike" kern="1200" dirty="0">
                <a:solidFill>
                  <a:srgbClr val="0076D4"/>
                </a:solidFill>
                <a:effectLst/>
                <a:latin typeface="Lato Light"/>
                <a:ea typeface="+mn-ea"/>
                <a:cs typeface="+mn-cs"/>
                <a:hlinkClick r:id="rId3" tooltip="View other papers by this author"/>
              </a:rPr>
              <a:t>Thomas Stipanowich</a:t>
            </a:r>
            <a:r>
              <a:rPr lang="en-US" sz="3200" b="0" i="0" u="none" strike="noStrike" kern="1200" dirty="0">
                <a:solidFill>
                  <a:srgbClr val="0076D4"/>
                </a:solidFill>
                <a:effectLst/>
                <a:latin typeface="Lato Light"/>
                <a:ea typeface="+mn-ea"/>
                <a:cs typeface="+mn-cs"/>
              </a:rPr>
              <a:t>, </a:t>
            </a:r>
            <a:r>
              <a:rPr lang="en-US" sz="3200" b="0" i="0" kern="1200" dirty="0">
                <a:solidFill>
                  <a:srgbClr val="505050"/>
                </a:solidFill>
                <a:effectLst/>
                <a:latin typeface="Lato Light"/>
                <a:ea typeface="+mn-ea"/>
                <a:cs typeface="+mn-cs"/>
              </a:rPr>
              <a:t>Pepperdine University Caruso School of Law and </a:t>
            </a:r>
            <a:r>
              <a:rPr lang="en-US" sz="3200" b="0" i="0" u="none" strike="noStrike" kern="1200" dirty="0">
                <a:solidFill>
                  <a:srgbClr val="0076D4"/>
                </a:solidFill>
                <a:effectLst/>
                <a:latin typeface="Lato Light"/>
                <a:ea typeface="+mn-ea"/>
                <a:cs typeface="+mn-cs"/>
                <a:hlinkClick r:id="rId4" tooltip="View other papers by this author"/>
              </a:rPr>
              <a:t>J. Ryan Lamare</a:t>
            </a:r>
            <a:r>
              <a:rPr lang="en-US" sz="3200" b="0" i="0" u="none" strike="noStrike" kern="1200" dirty="0">
                <a:solidFill>
                  <a:srgbClr val="0076D4"/>
                </a:solidFill>
                <a:effectLst/>
                <a:latin typeface="Lato Light"/>
                <a:ea typeface="+mn-ea"/>
                <a:cs typeface="+mn-cs"/>
              </a:rPr>
              <a:t>, </a:t>
            </a:r>
            <a:r>
              <a:rPr lang="en-US" sz="3200" b="0" i="0" kern="1200" dirty="0">
                <a:solidFill>
                  <a:srgbClr val="505050"/>
                </a:solidFill>
                <a:effectLst/>
                <a:latin typeface="Lato Light"/>
                <a:ea typeface="+mn-ea"/>
                <a:cs typeface="+mn-cs"/>
              </a:rPr>
              <a:t>University of Illinois at Urbana-Champaign - School of Labor &amp; Employment Relations.  </a:t>
            </a:r>
            <a:r>
              <a:rPr lang="en-US" sz="3200" kern="1200" dirty="0">
                <a:solidFill>
                  <a:schemeClr val="tx1"/>
                </a:solidFill>
                <a:latin typeface="Lato Light"/>
                <a:ea typeface="+mn-ea"/>
                <a:cs typeface="+mn-cs"/>
              </a:rPr>
              <a:t>https://</a:t>
            </a:r>
            <a:r>
              <a:rPr lang="en-US" sz="3200" kern="1200" dirty="0" err="1">
                <a:solidFill>
                  <a:schemeClr val="tx1"/>
                </a:solidFill>
                <a:latin typeface="Lato Light"/>
                <a:ea typeface="+mn-ea"/>
                <a:cs typeface="+mn-cs"/>
              </a:rPr>
              <a:t>papers.ssrn.com</a:t>
            </a:r>
            <a:r>
              <a:rPr lang="en-US" sz="3200" kern="1200" dirty="0">
                <a:solidFill>
                  <a:schemeClr val="tx1"/>
                </a:solidFill>
                <a:latin typeface="Lato Light"/>
                <a:ea typeface="+mn-ea"/>
                <a:cs typeface="+mn-cs"/>
              </a:rPr>
              <a:t>/sol3/</a:t>
            </a:r>
            <a:r>
              <a:rPr lang="en-US" sz="3200" kern="1200" dirty="0" err="1">
                <a:solidFill>
                  <a:schemeClr val="tx1"/>
                </a:solidFill>
                <a:latin typeface="Lato Light"/>
                <a:ea typeface="+mn-ea"/>
                <a:cs typeface="+mn-cs"/>
              </a:rPr>
              <a:t>papers.cfm?abstract_id</a:t>
            </a:r>
            <a:r>
              <a:rPr lang="en-US" sz="3200" kern="1200" dirty="0">
                <a:solidFill>
                  <a:schemeClr val="tx1"/>
                </a:solidFill>
                <a:latin typeface="Lato Light"/>
                <a:ea typeface="+mn-ea"/>
                <a:cs typeface="+mn-cs"/>
              </a:rPr>
              <a:t>=2221471</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09975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dirty="0">
                <a:solidFill>
                  <a:schemeClr val="tx1"/>
                </a:solidFill>
                <a:latin typeface="Lato Light"/>
                <a:ea typeface="+mn-ea"/>
                <a:cs typeface="+mn-cs"/>
              </a:rPr>
              <a:t>Mediation works for large and small companies.  </a:t>
            </a:r>
          </a:p>
          <a:p>
            <a:endParaRPr lang="en-US" sz="3200" kern="1200" dirty="0">
              <a:solidFill>
                <a:schemeClr val="tx1"/>
              </a:solidFill>
              <a:latin typeface="Lato Light"/>
              <a:ea typeface="+mn-ea"/>
              <a:cs typeface="+mn-cs"/>
            </a:endParaRPr>
          </a:p>
          <a:p>
            <a:r>
              <a:rPr lang="en-US" sz="3200" kern="1200" dirty="0">
                <a:solidFill>
                  <a:schemeClr val="tx1"/>
                </a:solidFill>
                <a:latin typeface="Lato Light"/>
                <a:ea typeface="+mn-ea"/>
                <a:cs typeface="+mn-cs"/>
              </a:rPr>
              <a:t>Source:</a:t>
            </a:r>
          </a:p>
          <a:p>
            <a:pPr>
              <a:buFont typeface="Arial" panose="020B0604020202020204" pitchFamily="34" charset="0"/>
              <a:buChar char="•"/>
            </a:pPr>
            <a:r>
              <a:rPr lang="en-US" sz="3200" kern="1200" dirty="0">
                <a:solidFill>
                  <a:schemeClr val="tx1"/>
                </a:solidFill>
                <a:latin typeface="Lato Light"/>
                <a:ea typeface="+mn-ea"/>
                <a:cs typeface="+mn-cs"/>
              </a:rPr>
              <a:t>Harvard Negotiation Law Review, 2009.  :U.S. Corporations Should Implement In-House Mediation Programs Into Their Business Plans to Resolve Disputes. https://</a:t>
            </a:r>
            <a:r>
              <a:rPr lang="en-US" sz="3200" kern="1200" dirty="0" err="1">
                <a:solidFill>
                  <a:schemeClr val="tx1"/>
                </a:solidFill>
                <a:latin typeface="Lato Light"/>
                <a:ea typeface="+mn-ea"/>
                <a:cs typeface="+mn-cs"/>
              </a:rPr>
              <a:t>www.hnlr.org</a:t>
            </a:r>
            <a:r>
              <a:rPr lang="en-US" sz="3200" kern="1200" dirty="0">
                <a:solidFill>
                  <a:schemeClr val="tx1"/>
                </a:solidFill>
                <a:latin typeface="Lato Light"/>
                <a:ea typeface="+mn-ea"/>
                <a:cs typeface="+mn-cs"/>
              </a:rPr>
              <a:t>/2009/03/us-corporations-should-implement-in-house-mediation-programs-into-their-business-plans-to-resolve-disputes/</a:t>
            </a: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400782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71450"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Make a plan</a:t>
            </a:r>
          </a:p>
          <a:p>
            <a:pPr marL="628650" lvl="1"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Assess your company’s contracts, legal needs, and any potential legal issues that may arise and design a plan for what type of situations are appropriate for mediation</a:t>
            </a:r>
          </a:p>
          <a:p>
            <a:pPr marL="171450"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Don’t fall prey to the “see you in court” cliché!</a:t>
            </a:r>
          </a:p>
          <a:p>
            <a:pPr marL="628650" lvl="1"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Do not let anyone tell you that asking for mediation shows weakness </a:t>
            </a:r>
          </a:p>
          <a:p>
            <a:pPr marL="628650" lvl="1"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Deciding to mediate can be a smart and efficient method for resolving the dispute</a:t>
            </a:r>
          </a:p>
          <a:p>
            <a:pPr marL="1085850" lvl="2"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When negotiating during mediation, can bring in extra-legal factors and solutions that would never be brought into the court room</a:t>
            </a:r>
          </a:p>
          <a:p>
            <a:pPr marL="1085850" lvl="2"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i.e., if dispute with supplier, could resolve issue w/ 5 year discount that satisfies the issues raised and preserves the business relationship</a:t>
            </a:r>
          </a:p>
          <a:p>
            <a:pPr marL="1543050" lvl="3"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In contrast, litigation is win-win, and that type of solution is not an option with a court decision’</a:t>
            </a:r>
          </a:p>
          <a:p>
            <a:pPr marL="1543050" lvl="3" indent="-171450" eaLnBrk="1" hangingPunct="1">
              <a:buSzPts val="140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0" lvl="0" indent="0" eaLnBrk="1" hangingPunct="1">
              <a:buSzPts val="1400"/>
              <a:buFont typeface="Arial" panose="020B0604020202020204" pitchFamily="34" charset="0"/>
              <a:buNone/>
            </a:pPr>
            <a:r>
              <a:rPr lang="en-US" dirty="0">
                <a:latin typeface="Arial" panose="020B0604020202020204" pitchFamily="34" charset="0"/>
                <a:cs typeface="Arial" panose="020B0604020202020204" pitchFamily="34" charset="0"/>
              </a:rPr>
              <a:t>Here’s a list of a few factors to consider when it comes to determining if mediation could fit a part of your business.</a:t>
            </a:r>
          </a:p>
          <a:p>
            <a:pPr marL="0" lvl="0" indent="0" eaLnBrk="1" hangingPunct="1">
              <a:buSzPts val="140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lvl="0" indent="0" eaLnBrk="1" hangingPunct="1">
              <a:buSzPts val="1400"/>
              <a:buFont typeface="Arial" panose="020B0604020202020204" pitchFamily="34" charset="0"/>
              <a:buNone/>
            </a:pPr>
            <a:r>
              <a:rPr lang="en-US" dirty="0">
                <a:latin typeface="Arial" panose="020B0604020202020204" pitchFamily="34" charset="0"/>
                <a:cs typeface="Arial" panose="020B0604020202020204" pitchFamily="34" charset="0"/>
              </a:rPr>
              <a:t>Take for instance your company’s purchasing and its relationship with vendors. Looking at each of those relationships and applying these criterion, where would mediation fit best?</a:t>
            </a:r>
          </a:p>
          <a:p>
            <a:pPr marL="0" lvl="0" indent="0" eaLnBrk="1" hangingPunct="1">
              <a:buSzPts val="1400"/>
              <a:buFont typeface="Arial" panose="020B0604020202020204" pitchFamily="34" charset="0"/>
              <a:buNone/>
            </a:pPr>
            <a:r>
              <a:rPr lang="en-US" dirty="0">
                <a:latin typeface="Arial" panose="020B0604020202020204" pitchFamily="34" charset="0"/>
                <a:cs typeface="Arial" panose="020B0604020202020204" pitchFamily="34" charset="0"/>
              </a:rPr>
              <a:t>Let’s say for instance that you have a vendor who is privy to some of your trade secrets. You do not want to go through litigation as that is extremely public and may expose your trade secrets to your competitors.</a:t>
            </a:r>
          </a:p>
          <a:p>
            <a:pPr marL="0" lvl="0" indent="0" eaLnBrk="1" hangingPunct="1">
              <a:buSzPts val="1400"/>
              <a:buFont typeface="Arial" panose="020B0604020202020204" pitchFamily="34" charset="0"/>
              <a:buNone/>
            </a:pPr>
            <a:r>
              <a:rPr lang="en-US" dirty="0">
                <a:latin typeface="Arial" panose="020B0604020202020204" pitchFamily="34" charset="0"/>
                <a:cs typeface="Arial" panose="020B0604020202020204" pitchFamily="34" charset="0"/>
              </a:rPr>
              <a:t>Or you have a long-term relationship with a vendor that makes an extremely specific product for your business, exactly to your specifications. Getting a new vendor relationship up and running would be extremely time-intensive and difficult to replicate, potentially disrupting your supply chain.</a:t>
            </a:r>
          </a:p>
          <a:p>
            <a:pPr marL="0" lvl="0" indent="0" eaLnBrk="1" hangingPunct="1">
              <a:buSzPts val="140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292360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628650" lvl="1"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Don’t feel pressured to do discovery before deciding to engage in mediation</a:t>
            </a:r>
          </a:p>
          <a:p>
            <a:pPr marL="1085850" lvl="2"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Discovery is the “cash cow” of outside counsel </a:t>
            </a:r>
          </a:p>
          <a:p>
            <a:pPr marL="1085850" lvl="2"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It likely won’t move the needle much</a:t>
            </a:r>
          </a:p>
          <a:p>
            <a:pPr marL="1543050" lvl="3"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reality is, opposing counsel will dump million of pages of electronic documents on you and outside counsel uses an AI application to sort through them</a:t>
            </a:r>
          </a:p>
          <a:p>
            <a:pPr marL="1543050" lvl="3"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This will result in a very small stack of documents that will actually count/be brought into court room so that a judge or juror will reasonably understand it</a:t>
            </a:r>
          </a:p>
          <a:p>
            <a:pPr marL="1085850" lvl="2" indent="-171450" eaLnBrk="1" hangingPunct="1">
              <a:buSzPts val="1400"/>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In contrast, can help parties share information and sort through the issues</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24665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Arbitration Association: https://</a:t>
            </a:r>
            <a:r>
              <a:rPr lang="en-US" dirty="0" err="1"/>
              <a:t>www.adr.org</a:t>
            </a:r>
            <a:r>
              <a:rPr lang="en-US" dirty="0"/>
              <a:t>/Clauses</a:t>
            </a:r>
          </a:p>
          <a:p>
            <a:r>
              <a:rPr lang="en-US" dirty="0"/>
              <a:t>JAMS: https://</a:t>
            </a:r>
            <a:r>
              <a:rPr lang="en-US" dirty="0" err="1"/>
              <a:t>www.jamsadr.com</a:t>
            </a:r>
            <a:r>
              <a:rPr lang="en-US" dirty="0"/>
              <a:t>/clauses/</a:t>
            </a:r>
          </a:p>
          <a:p>
            <a:r>
              <a:rPr lang="en-US" dirty="0"/>
              <a:t>Law Insider: https://</a:t>
            </a:r>
            <a:r>
              <a:rPr lang="en-US" dirty="0" err="1"/>
              <a:t>www.lawinsider.com</a:t>
            </a:r>
            <a:r>
              <a:rPr lang="en-US" dirty="0"/>
              <a:t>/clause/dispute-resolution</a:t>
            </a:r>
          </a:p>
          <a:p>
            <a:r>
              <a:rPr lang="en-US" dirty="0"/>
              <a:t>NYC Bar Association: https://www2.nycbar.org/pdf/report/uploads/20073042-CompilationofSampleMediationClausesALTDIS442016.pdf</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2404882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18470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94285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181" rtl="0" eaLnBrk="1" fontAlgn="auto" latinLnBrk="0" hangingPunct="1">
              <a:lnSpc>
                <a:spcPct val="100000"/>
              </a:lnSpc>
              <a:spcBef>
                <a:spcPts val="0"/>
              </a:spcBef>
              <a:spcAft>
                <a:spcPts val="0"/>
              </a:spcAft>
              <a:buClrTx/>
              <a:buSzTx/>
              <a:buFontTx/>
              <a:buNone/>
              <a:tabLst/>
              <a:defRPr/>
            </a:pPr>
            <a:r>
              <a:rPr lang="en-US" altLang="en-US" sz="2000" dirty="0">
                <a:latin typeface="Arial" panose="020B0604020202020204" pitchFamily="34" charset="0"/>
                <a:cs typeface="Arial" panose="020B0604020202020204" pitchFamily="34" charset="0"/>
              </a:rPr>
              <a:t>Personalize this slide with your own contact information and resources from your State, City, Community.  </a:t>
            </a:r>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dirty="0"/>
          </a:p>
        </p:txBody>
      </p:sp>
    </p:spTree>
    <p:extLst>
      <p:ext uri="{BB962C8B-B14F-4D97-AF65-F5344CB8AC3E}">
        <p14:creationId xmlns:p14="http://schemas.microsoft.com/office/powerpoint/2010/main" val="163127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b="0" dirty="0">
                <a:latin typeface="Arial" panose="020B0604020202020204" pitchFamily="34" charset="0"/>
                <a:cs typeface="Arial" panose="020B0604020202020204" pitchFamily="34" charset="0"/>
              </a:rPr>
              <a:t>The U.S. accounts for $306 billion.</a:t>
            </a:r>
          </a:p>
          <a:p>
            <a:pPr>
              <a:buFont typeface="Arial" panose="020B0604020202020204" pitchFamily="34" charset="0"/>
              <a:buChar char="•"/>
            </a:pPr>
            <a:r>
              <a:rPr lang="en-US" b="0" dirty="0">
                <a:latin typeface="Arial" panose="020B0604020202020204" pitchFamily="34" charset="0"/>
                <a:cs typeface="Arial" panose="020B0604020202020204" pitchFamily="34" charset="0"/>
              </a:rPr>
              <a:t>If you add in the </a:t>
            </a:r>
            <a:r>
              <a:rPr lang="en-US" b="0" dirty="0">
                <a:solidFill>
                  <a:srgbClr val="FF0000"/>
                </a:solidFill>
                <a:latin typeface="Arial" panose="020B0604020202020204" pitchFamily="34" charset="0"/>
                <a:cs typeface="Arial" panose="020B0604020202020204" pitchFamily="34" charset="0"/>
              </a:rPr>
              <a:t>indirect</a:t>
            </a:r>
            <a:r>
              <a:rPr lang="en-US" b="0" dirty="0">
                <a:latin typeface="Arial" panose="020B0604020202020204" pitchFamily="34" charset="0"/>
                <a:cs typeface="Arial" panose="020B0604020202020204" pitchFamily="34" charset="0"/>
              </a:rPr>
              <a:t> costs of </a:t>
            </a:r>
            <a:r>
              <a:rPr lang="en-US" b="0" i="0" dirty="0">
                <a:solidFill>
                  <a:srgbClr val="141414"/>
                </a:solidFill>
                <a:effectLst/>
                <a:latin typeface="Arial" panose="020B0604020202020204" pitchFamily="34" charset="0"/>
                <a:cs typeface="Arial" panose="020B0604020202020204" pitchFamily="34" charset="0"/>
              </a:rPr>
              <a:t>higher borrowing costs, wasted management time, the deterioration of business relationships and organizational stress, it’s in the trillions.</a:t>
            </a:r>
            <a:endParaRPr lang="en-US" b="0"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Sources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Corporate Dispute Magazine:  https://</a:t>
            </a:r>
            <a:r>
              <a:rPr lang="en-US" dirty="0" err="1">
                <a:latin typeface="Arial" panose="020B0604020202020204" pitchFamily="34" charset="0"/>
                <a:cs typeface="Arial" panose="020B0604020202020204" pitchFamily="34" charset="0"/>
              </a:rPr>
              <a:t>www.corporatedisputesmagazine.com</a:t>
            </a:r>
            <a:r>
              <a:rPr lang="en-US" dirty="0">
                <a:latin typeface="Arial" panose="020B0604020202020204" pitchFamily="34" charset="0"/>
                <a:cs typeface="Arial" panose="020B0604020202020204" pitchFamily="34" charset="0"/>
              </a:rPr>
              <a:t>/managing-the-cost-of-a-business-dispute </a:t>
            </a:r>
          </a:p>
          <a:p>
            <a:r>
              <a:rPr lang="en-US" dirty="0">
                <a:latin typeface="Arial" panose="020B0604020202020204" pitchFamily="34" charset="0"/>
                <a:cs typeface="Arial" panose="020B0604020202020204" pitchFamily="34" charset="0"/>
              </a:rPr>
              <a:t>World Economic Forum:  https://</a:t>
            </a:r>
            <a:r>
              <a:rPr lang="en-US" dirty="0" err="1">
                <a:latin typeface="Arial" panose="020B0604020202020204" pitchFamily="34" charset="0"/>
                <a:cs typeface="Arial" panose="020B0604020202020204" pitchFamily="34" charset="0"/>
              </a:rPr>
              <a:t>www.weforum.org</a:t>
            </a:r>
            <a:r>
              <a:rPr lang="en-US" dirty="0">
                <a:latin typeface="Arial" panose="020B0604020202020204" pitchFamily="34" charset="0"/>
                <a:cs typeface="Arial" panose="020B0604020202020204" pitchFamily="34" charset="0"/>
              </a:rPr>
              <a:t>/agenda/2017/12/commercial-disputes-conflicts-costs-trillions-dollars-alternative-dispute-resolution/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99331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181" rtl="0" eaLnBrk="1" fontAlgn="auto" latinLnBrk="0" hangingPunct="1">
              <a:lnSpc>
                <a:spcPct val="100000"/>
              </a:lnSpc>
              <a:spcBef>
                <a:spcPts val="0"/>
              </a:spcBef>
              <a:spcAft>
                <a:spcPts val="0"/>
              </a:spcAft>
              <a:buClrTx/>
              <a:buSzTx/>
              <a:buFontTx/>
              <a:buNone/>
              <a:tabLst/>
              <a:defRPr/>
            </a:pPr>
            <a:r>
              <a:rPr lang="en-US" sz="2000" dirty="0"/>
              <a:t>Paperwork icon:  </a:t>
            </a:r>
            <a:r>
              <a:rPr lang="en-US" sz="2000" b="0" i="0" dirty="0" err="1">
                <a:solidFill>
                  <a:srgbClr val="FF0000"/>
                </a:solidFill>
                <a:effectLst/>
                <a:latin typeface="Arial" panose="020B0604020202020204" pitchFamily="34" charset="0"/>
              </a:rPr>
              <a:t>www.onlinewebfonts.com</a:t>
            </a:r>
            <a:r>
              <a:rPr lang="en-US" sz="2000" b="0" i="0" dirty="0">
                <a:solidFill>
                  <a:srgbClr val="FF0000"/>
                </a:solidFill>
                <a:effectLst/>
                <a:latin typeface="Arial" panose="020B0604020202020204" pitchFamily="34" charset="0"/>
              </a:rPr>
              <a:t>/icon  , licensed by CC BY 3.0</a:t>
            </a:r>
            <a:endParaRPr lang="en-US" sz="20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15873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a:t>These are the major themes we will cover in this presentation</a:t>
            </a:r>
          </a:p>
          <a:p>
            <a:pPr>
              <a:buFont typeface="Arial" panose="020B0604020202020204" pitchFamily="34" charset="0"/>
              <a:buChar char="•"/>
            </a:pPr>
            <a:r>
              <a:rPr lang="en-US" dirty="0"/>
              <a:t>Litigation is the default, but it often involves these factors:</a:t>
            </a:r>
          </a:p>
          <a:p>
            <a:pPr lvl="1">
              <a:buFont typeface="Arial" panose="020B0604020202020204" pitchFamily="34" charset="0"/>
              <a:buChar char="•"/>
            </a:pPr>
            <a:r>
              <a:rPr lang="en-US" dirty="0"/>
              <a:t>Money – good trial lawyers are expensive</a:t>
            </a:r>
          </a:p>
          <a:p>
            <a:pPr lvl="2">
              <a:buFont typeface="Arial" panose="020B0604020202020204" pitchFamily="34" charset="0"/>
              <a:buChar char="•"/>
            </a:pPr>
            <a:r>
              <a:rPr lang="en-US" dirty="0"/>
              <a:t>remember astronomical number on previous slide</a:t>
            </a:r>
          </a:p>
          <a:p>
            <a:pPr lvl="1">
              <a:buFont typeface="Arial" panose="020B0604020202020204" pitchFamily="34" charset="0"/>
              <a:buChar char="•"/>
            </a:pPr>
            <a:r>
              <a:rPr lang="en-US" dirty="0"/>
              <a:t>Time – litigation process is slow, with many steps – the exchange of a complaint and answer, typical motions filed, briefed and argued, discovery during which the parties exchange documents and other materials and provide sworn testimony in depositions which often involves additional disputes and even motions and arguments. Finally a trial may be scheduled. Times vary by jurisdiction, but it is common to take one to two years to get to trial. And then there can be an appeal.</a:t>
            </a:r>
          </a:p>
          <a:p>
            <a:pPr lvl="1">
              <a:buFont typeface="Arial" panose="020B0604020202020204" pitchFamily="34" charset="0"/>
              <a:buChar char="•"/>
            </a:pPr>
            <a:r>
              <a:rPr lang="en-US" dirty="0"/>
              <a:t>Uncertainty – the outcomes of trials – particularly jury trials – are very hard to predict. There are just too many variables about live testimony, ability to educate a judge or jury on all the relevant facts in a short amount of time using the obligatory question and answer method of courtrooms. Even how the law will be interpreted against a specific set of facts is uncertain.</a:t>
            </a:r>
          </a:p>
          <a:p>
            <a:pPr lvl="2">
              <a:buFont typeface="Arial" panose="020B0604020202020204" pitchFamily="34" charset="0"/>
              <a:buChar char="•"/>
            </a:pPr>
            <a:r>
              <a:rPr lang="en-US" dirty="0"/>
              <a:t>Inflexibility: courts are winner-take-all outcomes</a:t>
            </a:r>
          </a:p>
          <a:p>
            <a:pPr lvl="1">
              <a:buFont typeface="Arial" panose="020B0604020202020204" pitchFamily="34" charset="0"/>
              <a:buChar char="•"/>
            </a:pPr>
            <a:r>
              <a:rPr lang="en-US" dirty="0"/>
              <a:t>Trials are public – In our society, court cases are intentionally open to the public and can involve information you want to remain confidential. Even fair media reporting of claims brought by or against your company can damage its reputation. </a:t>
            </a:r>
          </a:p>
          <a:p>
            <a:pPr lvl="2">
              <a:buFont typeface="Arial" panose="020B0604020202020204" pitchFamily="34" charset="0"/>
              <a:buChar char="•"/>
            </a:pPr>
            <a:r>
              <a:rPr lang="en-US" dirty="0"/>
              <a:t>Distracting - cases need a lot of preparation which can interfere with the work your team should be doing</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73795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71990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181" rtl="0" eaLnBrk="1" fontAlgn="auto" latinLnBrk="0" hangingPunct="1">
              <a:lnSpc>
                <a:spcPct val="100000"/>
              </a:lnSpc>
              <a:spcBef>
                <a:spcPts val="0"/>
              </a:spcBef>
              <a:spcAft>
                <a:spcPts val="0"/>
              </a:spcAft>
              <a:buClrTx/>
              <a:buSzTx/>
              <a:buFontTx/>
              <a:buNone/>
              <a:tabLst/>
              <a:defRPr/>
            </a:pPr>
            <a:r>
              <a:rPr lang="en-US" dirty="0"/>
              <a:t>Many are familiar with negotiation. In fact, that’s how many cases end after a year of delay and thousands of dollars of expense.  Mediation and arbitration are other alternative. We will mostly be focusing on mediation, but first, let’s discuss arbitration.</a:t>
            </a:r>
          </a:p>
        </p:txBody>
      </p:sp>
      <p:sp>
        <p:nvSpPr>
          <p:cNvPr id="4" name="Slide Number Placeholder 3"/>
          <p:cNvSpPr>
            <a:spLocks noGrp="1"/>
          </p:cNvSpPr>
          <p:nvPr>
            <p:ph type="sldNum" sz="quarter" idx="5"/>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96179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Less costly than litigation</a:t>
            </a:r>
          </a:p>
          <a:p>
            <a:pPr lvl="1">
              <a:buFont typeface="Arial" panose="020B0604020202020204" pitchFamily="34" charset="0"/>
              <a:buChar char="•"/>
            </a:pPr>
            <a:r>
              <a:rPr lang="en-US" dirty="0"/>
              <a:t>Usually less costly because process is quicker and less complicated than the court process</a:t>
            </a:r>
          </a:p>
          <a:p>
            <a:pPr lvl="1">
              <a:buFont typeface="Arial" panose="020B0604020202020204" pitchFamily="34" charset="0"/>
              <a:buChar char="•"/>
            </a:pPr>
            <a:r>
              <a:rPr lang="en-US" dirty="0"/>
              <a:t>However, cost of arbitration is growing—a well known arbitrator can charge $3k-$4k for their services and most parties will hire legal counsel to help with the process (https://</a:t>
            </a:r>
            <a:r>
              <a:rPr lang="en-US" dirty="0" err="1"/>
              <a:t>www.nolo.com</a:t>
            </a:r>
            <a:r>
              <a:rPr lang="en-US" dirty="0"/>
              <a:t>/legal-encyclopedia/arbitration-pros-cons-29807.html#:~:text=According%20to%20a%20recent%20survey,in%20a%20particular%20county%20court.)</a:t>
            </a:r>
          </a:p>
          <a:p>
            <a:pPr lvl="0">
              <a:buFont typeface="Arial" panose="020B0604020202020204" pitchFamily="34" charset="0"/>
              <a:buChar char="•"/>
            </a:pPr>
            <a:r>
              <a:rPr lang="en-US" dirty="0"/>
              <a:t>Confidential</a:t>
            </a:r>
          </a:p>
          <a:p>
            <a:pPr lvl="1">
              <a:buFont typeface="Arial" panose="020B0604020202020204" pitchFamily="34" charset="0"/>
              <a:buChar char="•"/>
            </a:pPr>
            <a:r>
              <a:rPr lang="en-US" dirty="0"/>
              <a:t>If there is a confidentiality clause </a:t>
            </a:r>
          </a:p>
          <a:p>
            <a:pPr lvl="1">
              <a:buFont typeface="Arial" panose="020B0604020202020204" pitchFamily="34" charset="0"/>
              <a:buChar char="•"/>
            </a:pPr>
            <a:r>
              <a:rPr lang="en-US" dirty="0"/>
              <a:t>Private; not public record like court case </a:t>
            </a:r>
          </a:p>
          <a:p>
            <a:pPr>
              <a:buFont typeface="Arial" panose="020B0604020202020204" pitchFamily="34" charset="0"/>
              <a:buChar char="•"/>
            </a:pPr>
            <a:r>
              <a:rPr lang="en-US" dirty="0"/>
              <a:t>Simplified rules of evidence</a:t>
            </a:r>
          </a:p>
          <a:p>
            <a:pPr lvl="1">
              <a:buFont typeface="Arial" panose="020B0604020202020204" pitchFamily="34" charset="0"/>
              <a:buChar char="•"/>
            </a:pPr>
            <a:r>
              <a:rPr lang="en-US" dirty="0"/>
              <a:t>The formal rules of evidence do not automatically apply in the arbitration setting, unless parties expressly mandate it (which is rare)</a:t>
            </a:r>
          </a:p>
          <a:p>
            <a:pPr lvl="1">
              <a:buFont typeface="Arial" panose="020B0604020202020204" pitchFamily="34" charset="0"/>
              <a:buChar char="•"/>
            </a:pPr>
            <a:r>
              <a:rPr lang="en-US" dirty="0"/>
              <a:t>The arbitrator determines relevance of evidence provided</a:t>
            </a:r>
          </a:p>
          <a:p>
            <a:pPr lvl="0">
              <a:buFont typeface="Arial" panose="020B0604020202020204" pitchFamily="34" charset="0"/>
              <a:buChar char="•"/>
            </a:pPr>
            <a:r>
              <a:rPr lang="en-US" dirty="0"/>
              <a:t>Outcome determined by arbitration; final decision can be binding</a:t>
            </a:r>
          </a:p>
          <a:p>
            <a:pPr lvl="1">
              <a:buFont typeface="Arial" panose="020B0604020202020204" pitchFamily="34" charset="0"/>
              <a:buChar char="•"/>
            </a:pPr>
            <a:r>
              <a:rPr lang="en-US" dirty="0"/>
              <a:t>Neutral arbitrator has authority to make a decision about the dispute</a:t>
            </a:r>
          </a:p>
          <a:p>
            <a:pPr lvl="1">
              <a:buFont typeface="Arial" panose="020B0604020202020204" pitchFamily="34" charset="0"/>
              <a:buChar char="•"/>
            </a:pPr>
            <a:r>
              <a:rPr lang="en-US" dirty="0"/>
              <a:t>If binding, the final decision can be enforced by a court, and can only be overturned by narrow grounds</a:t>
            </a:r>
          </a:p>
          <a:p>
            <a:pPr lvl="1">
              <a:buFont typeface="Arial" panose="020B0604020202020204" pitchFamily="34" charset="0"/>
              <a:buChar char="•"/>
            </a:pPr>
            <a:r>
              <a:rPr lang="en-US" dirty="0"/>
              <a:t>If not binding, the decision is advisory and is final only when accepted by parties </a:t>
            </a:r>
          </a:p>
          <a:p>
            <a:pPr lvl="1">
              <a:buFont typeface="Arial" panose="020B0604020202020204" pitchFamily="34" charset="0"/>
              <a:buChar char="•"/>
            </a:pPr>
            <a:endParaRPr lang="en-US" dirty="0"/>
          </a:p>
          <a:p>
            <a:pPr lvl="0">
              <a:buFont typeface="Arial" panose="020B0604020202020204" pitchFamily="34" charset="0"/>
              <a:buChar char="•"/>
            </a:pPr>
            <a:r>
              <a:rPr lang="en-US" dirty="0"/>
              <a:t>You can combine the techniques of mediation and arbitration in a “Med-Arb” approach; it can go back and forth</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418419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The mediator controls the process</a:t>
            </a:r>
          </a:p>
          <a:p>
            <a:pPr lvl="1">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A mediator will use methods such as, establishing ground rules, facilitating a joint conversation, relying on an outline of topics to discuss, asking each party share information, and reality testing possible solutions for viability to control the process</a:t>
            </a:r>
          </a:p>
          <a:p>
            <a:pPr lvl="1">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Additionally, there are a number of different mediation styles that a mediator can use, which we will discuss in more detail in a later slide</a:t>
            </a:r>
          </a:p>
          <a:p>
            <a:pPr lvl="0">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Parties control the resolution</a:t>
            </a:r>
          </a:p>
          <a:p>
            <a:pPr lvl="1">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The mediator will not determine the outcome or potential solutions</a:t>
            </a:r>
          </a:p>
          <a:p>
            <a:pPr lvl="2">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There are different styles in which a mediator may make an assessment of potential solutions, but the parties ultimately decide on the resolution of the issue</a:t>
            </a:r>
          </a:p>
          <a:p>
            <a:pPr lvl="1">
              <a:buFont typeface="Arial" panose="020B0604020202020204" pitchFamily="34" charset="0"/>
              <a:buChar char="•"/>
            </a:pPr>
            <a:r>
              <a:rPr lang="en-US" sz="1400" dirty="0">
                <a:solidFill>
                  <a:srgbClr val="000000"/>
                </a:solidFill>
                <a:effectLst/>
                <a:latin typeface="Arial"/>
                <a:ea typeface="Arial"/>
                <a:cs typeface="Arial"/>
                <a:sym typeface="Arial" panose="020B0604020202020204" pitchFamily="34" charset="0"/>
              </a:rPr>
              <a:t>Parties can design a solution that best fits their situation, and are not limited to purely solving for the legal issues like a court is </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Time saving</a:t>
            </a:r>
          </a:p>
          <a:p>
            <a:pPr lvl="1">
              <a:buFont typeface="Arial" panose="020B0604020202020204" pitchFamily="34" charset="0"/>
              <a:buChar char="•"/>
            </a:pPr>
            <a:r>
              <a:rPr lang="en-US" dirty="0"/>
              <a:t>Can be scheduled promptly. (A word about litigation “discovery”. Often your trial counsel will say, “Let’s do some discovery first, so we can better assess our case.” It’s a rare that discovery really shifts the likelihood of success in ways your counsel will commit to.)</a:t>
            </a:r>
          </a:p>
          <a:p>
            <a:pPr lvl="1">
              <a:buFont typeface="Arial" panose="020B0604020202020204" pitchFamily="34" charset="0"/>
              <a:buChar char="•"/>
            </a:pPr>
            <a:r>
              <a:rPr lang="en-US" dirty="0"/>
              <a:t>Mediation often resolves a dispute in a single day or with mediation that spans a couple of days</a:t>
            </a:r>
          </a:p>
          <a:p>
            <a:pPr lvl="1">
              <a:buFont typeface="Arial" panose="020B0604020202020204" pitchFamily="34" charset="0"/>
              <a:buChar char="•"/>
            </a:pPr>
            <a:r>
              <a:rPr lang="en-US" dirty="0"/>
              <a:t>In contrast, litigation typically takes one to two years to resolve – not including the potential for an appeal</a:t>
            </a:r>
          </a:p>
          <a:p>
            <a:pPr lvl="2">
              <a:buFont typeface="Arial" panose="020B0604020202020204" pitchFamily="34" charset="0"/>
              <a:buChar char="•"/>
            </a:pPr>
            <a:r>
              <a:rPr lang="en-US" dirty="0"/>
              <a:t>During that time, parties are engaged in expensive discovery, court costs, and legal fees, and the issue in dispute is still not resolved until the final disposition of the case</a:t>
            </a:r>
          </a:p>
          <a:p>
            <a:pPr lvl="0">
              <a:buFont typeface="Arial" panose="020B0604020202020204" pitchFamily="34" charset="0"/>
              <a:buChar char="•"/>
            </a:pPr>
            <a:r>
              <a:rPr lang="en-US" dirty="0"/>
              <a:t>Voluntary</a:t>
            </a:r>
          </a:p>
          <a:p>
            <a:pPr lvl="1">
              <a:buFont typeface="Arial" panose="020B0604020202020204" pitchFamily="34" charset="0"/>
              <a:buChar char="•"/>
            </a:pPr>
            <a:r>
              <a:rPr lang="en-US" dirty="0"/>
              <a:t>The process is completely voluntary and both parties must be willing to come to the table to explore potential solutions, which can facilitate a collaborative experience</a:t>
            </a:r>
          </a:p>
          <a:p>
            <a:pPr lvl="1">
              <a:buFont typeface="Arial" panose="020B0604020202020204" pitchFamily="34" charset="0"/>
              <a:buChar char="•"/>
            </a:pPr>
            <a:r>
              <a:rPr lang="en-US" dirty="0"/>
              <a:t>In contrast, litigation is adversarial and elements are compulsory by nature</a:t>
            </a:r>
          </a:p>
          <a:p>
            <a:pPr lvl="0">
              <a:buFont typeface="Arial" panose="020B0604020202020204" pitchFamily="34" charset="0"/>
              <a:buChar char="•"/>
            </a:pPr>
            <a:r>
              <a:rPr lang="en-US" dirty="0"/>
              <a:t>Confidential</a:t>
            </a:r>
          </a:p>
          <a:p>
            <a:pPr lvl="1">
              <a:buFont typeface="Arial" panose="020B0604020202020204" pitchFamily="34" charset="0"/>
              <a:buChar char="•"/>
            </a:pPr>
            <a:r>
              <a:rPr lang="en-US" dirty="0"/>
              <a:t>Mediation is completely confidential and, in most (some?) jurisdictions, the participants and parties cannot testify about what was said in the mediation</a:t>
            </a:r>
          </a:p>
          <a:p>
            <a:pPr lvl="2">
              <a:buFont typeface="Arial" panose="020B0604020202020204" pitchFamily="34" charset="0"/>
              <a:buChar char="•"/>
            </a:pPr>
            <a:r>
              <a:rPr lang="en-US" dirty="0"/>
              <a:t>Parties can undergo mediation without it being a part of public record</a:t>
            </a:r>
          </a:p>
          <a:p>
            <a:pPr lvl="1">
              <a:buFont typeface="Arial" panose="020B0604020202020204" pitchFamily="34" charset="0"/>
              <a:buChar char="•"/>
            </a:pPr>
            <a:r>
              <a:rPr lang="en-US" dirty="0"/>
              <a:t>In contrast, the U.S. court system is built around a system of transparency, which means that court cases (who’s involved in them, court proceedings, etc.) are public</a:t>
            </a:r>
          </a:p>
          <a:p>
            <a:pPr marL="914400" marR="0" lvl="1"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Char char="•"/>
              <a:tabLst/>
              <a:defRPr/>
            </a:pPr>
            <a:r>
              <a:rPr lang="en-US" dirty="0"/>
              <a:t>Anyone can come into a court room and sit in on proceedings; in fact, many reporters will review court dockets just to see if any notable names appear on the court call for that day</a:t>
            </a:r>
          </a:p>
          <a:p>
            <a:pPr lvl="1">
              <a:buFont typeface="Arial" panose="020B0604020202020204" pitchFamily="34" charset="0"/>
              <a:buChar char="•"/>
            </a:pPr>
            <a:r>
              <a:rPr lang="en-US" dirty="0"/>
              <a:t>Helps preserve business relationships</a:t>
            </a:r>
          </a:p>
          <a:p>
            <a:pPr lvl="2">
              <a:buFont typeface="Arial" panose="020B0604020202020204" pitchFamily="34" charset="0"/>
              <a:buChar char="•"/>
            </a:pPr>
            <a:r>
              <a:rPr lang="en-US" dirty="0"/>
              <a:t>With mediation, all parties come to the table willing to try to work out an agreement</a:t>
            </a:r>
          </a:p>
          <a:p>
            <a:pPr lvl="3">
              <a:buFont typeface="Arial" panose="020B0604020202020204" pitchFamily="34" charset="0"/>
              <a:buChar char="•"/>
            </a:pPr>
            <a:r>
              <a:rPr lang="en-US" dirty="0"/>
              <a:t>Mediator can help work through any strains on the business relationship that led to the dispute</a:t>
            </a:r>
          </a:p>
          <a:p>
            <a:pPr lvl="3">
              <a:buFont typeface="Arial" panose="020B0604020202020204" pitchFamily="34" charset="0"/>
              <a:buChar char="•"/>
            </a:pPr>
            <a:r>
              <a:rPr lang="en-US" dirty="0"/>
              <a:t>Parties can craft creative solutions that incorporate considerations for preserving the business relationship</a:t>
            </a:r>
          </a:p>
          <a:p>
            <a:pPr lvl="3">
              <a:buFont typeface="Arial" panose="020B0604020202020204" pitchFamily="34" charset="0"/>
              <a:buChar char="•"/>
            </a:pPr>
            <a:r>
              <a:rPr lang="en-US" dirty="0"/>
              <a:t>Parties can work together to “expand the pie” of possible solutions so that the final agreement is “win-win”</a:t>
            </a:r>
          </a:p>
          <a:p>
            <a:pPr lvl="2">
              <a:buFont typeface="Arial" panose="020B0604020202020204" pitchFamily="34" charset="0"/>
              <a:buChar char="•"/>
            </a:pPr>
            <a:r>
              <a:rPr lang="en-US" dirty="0"/>
              <a:t>In contrast, litigation is adversarial by nature </a:t>
            </a:r>
          </a:p>
          <a:p>
            <a:pPr lvl="3">
              <a:buFont typeface="Arial" panose="020B0604020202020204" pitchFamily="34" charset="0"/>
              <a:buChar char="•"/>
            </a:pPr>
            <a:r>
              <a:rPr lang="en-US" dirty="0"/>
              <a:t>The fact finder is limited to solutions that only consider legal issues</a:t>
            </a:r>
          </a:p>
          <a:p>
            <a:pPr lvl="3">
              <a:buFont typeface="Arial" panose="020B0604020202020204" pitchFamily="34" charset="0"/>
              <a:buChar char="•"/>
            </a:pPr>
            <a:r>
              <a:rPr lang="en-US" dirty="0"/>
              <a:t>Someone has to lose</a:t>
            </a:r>
          </a:p>
          <a:p>
            <a:pPr lvl="3">
              <a:buFont typeface="Arial" panose="020B0604020202020204" pitchFamily="34" charset="0"/>
              <a:buChar char="•"/>
            </a:pPr>
            <a:r>
              <a:rPr lang="en-US" dirty="0"/>
              <a:t>The drawn out and adversarial process can put strain on business relationship</a:t>
            </a:r>
          </a:p>
          <a:p>
            <a:pPr lvl="0">
              <a:buFont typeface="Arial" panose="020B0604020202020204" pitchFamily="34" charset="0"/>
              <a:buChar char="•"/>
            </a:pPr>
            <a:r>
              <a:rPr lang="en-US" dirty="0"/>
              <a:t>Cost-effective</a:t>
            </a:r>
          </a:p>
          <a:p>
            <a:pPr lvl="1">
              <a:buFont typeface="Arial" panose="020B0604020202020204" pitchFamily="34" charset="0"/>
              <a:buChar char="•"/>
            </a:pPr>
            <a:r>
              <a:rPr lang="en-US" dirty="0"/>
              <a:t>With Mediation, you pay a mediator their fee for a day (or a couple days if mediation stretches over a couple of days) plus travel and accommodations</a:t>
            </a:r>
          </a:p>
          <a:p>
            <a:pPr lvl="1">
              <a:buFont typeface="Arial" panose="020B0604020202020204" pitchFamily="34" charset="0"/>
              <a:buChar char="•"/>
            </a:pPr>
            <a:r>
              <a:rPr lang="en-US" dirty="0"/>
              <a:t>With litigation, you pay hundreds of dollars in legal fees to your attorneys, cost of discovery, court fees, etc. [add in more data from article]</a:t>
            </a:r>
          </a:p>
          <a:p>
            <a:pPr lvl="0">
              <a:buFont typeface="Arial" panose="020B0604020202020204" pitchFamily="34" charset="0"/>
              <a:buChar char="•"/>
            </a:pPr>
            <a:r>
              <a:rPr lang="en-US" dirty="0"/>
              <a:t>Flexible</a:t>
            </a:r>
          </a:p>
          <a:p>
            <a:pPr lvl="1">
              <a:buFont typeface="Arial" panose="020B0604020202020204" pitchFamily="34" charset="0"/>
              <a:buChar char="•"/>
            </a:pPr>
            <a:r>
              <a:rPr lang="en-US" dirty="0"/>
              <a:t>Solutions can be crafted to be practical, even mutually beneficial</a:t>
            </a:r>
          </a:p>
          <a:p>
            <a:pPr lvl="0">
              <a:buFont typeface="Arial" panose="020B0604020202020204" pitchFamily="34" charset="0"/>
              <a:buChar char="•"/>
            </a:pPr>
            <a:r>
              <a:rPr lang="en-US" dirty="0"/>
              <a:t>Risk-free</a:t>
            </a:r>
          </a:p>
          <a:p>
            <a:pPr lvl="1">
              <a:buFont typeface="Arial" panose="020B0604020202020204" pitchFamily="34" charset="0"/>
              <a:buChar char="•"/>
            </a:pPr>
            <a:r>
              <a:rPr lang="en-US" dirty="0"/>
              <a:t>There is no outcome unless you agree. You can’t ‘lose’.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68139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114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18288000" cy="11430000"/>
          </a:xfrm>
          <a:effectLst/>
        </p:spPr>
        <p:txBody>
          <a:bodyPr>
            <a:normAutofit/>
          </a:bodyPr>
          <a:lstStyle>
            <a:lvl1pPr marL="0" indent="0">
              <a:buNone/>
              <a:defRPr sz="2101">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220456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7962252" cy="11429999"/>
          </a:xfrm>
          <a:solidFill>
            <a:schemeClr val="bg1">
              <a:lumMod val="95000"/>
            </a:schemeClr>
          </a:solidFill>
        </p:spPr>
        <p:txBody>
          <a:bodyPr>
            <a:normAutofit/>
          </a:bodyPr>
          <a:lstStyle>
            <a:lvl1pPr>
              <a:defRPr sz="1800"/>
            </a:lvl1pPr>
          </a:lstStyle>
          <a:p>
            <a:endParaRPr lang="en-US"/>
          </a:p>
        </p:txBody>
      </p:sp>
    </p:spTree>
    <p:extLst>
      <p:ext uri="{BB962C8B-B14F-4D97-AF65-F5344CB8AC3E}">
        <p14:creationId xmlns:p14="http://schemas.microsoft.com/office/powerpoint/2010/main" val="174175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lf Picture Left">
    <p:spTree>
      <p:nvGrpSpPr>
        <p:cNvPr id="1" name=""/>
        <p:cNvGrpSpPr/>
        <p:nvPr/>
      </p:nvGrpSpPr>
      <p:grpSpPr>
        <a:xfrm>
          <a:off x="0" y="0"/>
          <a:ext cx="0" cy="0"/>
          <a:chOff x="0" y="0"/>
          <a:chExt cx="0" cy="0"/>
        </a:xfrm>
      </p:grpSpPr>
      <p:sp>
        <p:nvSpPr>
          <p:cNvPr id="2" name="Rectangle 1"/>
          <p:cNvSpPr/>
          <p:nvPr userDrawn="1"/>
        </p:nvSpPr>
        <p:spPr>
          <a:xfrm>
            <a:off x="6508432" y="10426390"/>
            <a:ext cx="5420904" cy="7805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0" i="0" dirty="0">
              <a:latin typeface="Lato Light" charset="0"/>
            </a:endParaRPr>
          </a:p>
        </p:txBody>
      </p:sp>
      <p:sp>
        <p:nvSpPr>
          <p:cNvPr id="38" name="Picture Placeholder 13"/>
          <p:cNvSpPr>
            <a:spLocks noGrp="1"/>
          </p:cNvSpPr>
          <p:nvPr>
            <p:ph type="pic" sz="quarter" idx="13"/>
          </p:nvPr>
        </p:nvSpPr>
        <p:spPr>
          <a:xfrm>
            <a:off x="1" y="0"/>
            <a:ext cx="9128553" cy="11430000"/>
          </a:xfrm>
          <a:effectLst/>
        </p:spPr>
        <p:txBody>
          <a:bodyPr>
            <a:normAutofit/>
          </a:bodyPr>
          <a:lstStyle>
            <a:lvl1pPr marL="0" indent="0">
              <a:buNone/>
              <a:defRPr sz="3151">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57711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0431098" y="2489811"/>
            <a:ext cx="4753786" cy="6627287"/>
          </a:xfrm>
          <a:prstGeom prst="rect">
            <a:avLst/>
          </a:prstGeom>
          <a:effectLst/>
        </p:spPr>
        <p:txBody>
          <a:bodyPr>
            <a:normAutofit/>
          </a:bodyPr>
          <a:lstStyle>
            <a:lvl1pPr marL="0" indent="0">
              <a:buNone/>
              <a:defRPr sz="3151">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5171257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8288000" cy="5175115"/>
          </a:xfrm>
          <a:solidFill>
            <a:schemeClr val="bg1">
              <a:lumMod val="95000"/>
            </a:schemeClr>
          </a:solidFill>
        </p:spPr>
        <p:txBody>
          <a:bodyPr>
            <a:normAutofit/>
          </a:bodyPr>
          <a:lstStyle>
            <a:lvl1pPr>
              <a:defRPr sz="1800"/>
            </a:lvl1pPr>
          </a:lstStyle>
          <a:p>
            <a:endParaRPr lang="en-US"/>
          </a:p>
        </p:txBody>
      </p:sp>
    </p:spTree>
    <p:extLst>
      <p:ext uri="{BB962C8B-B14F-4D97-AF65-F5344CB8AC3E}">
        <p14:creationId xmlns:p14="http://schemas.microsoft.com/office/powerpoint/2010/main" val="251067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1">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1" y="0"/>
            <a:ext cx="11779568" cy="11430000"/>
          </a:xfrm>
          <a:prstGeom prst="rect">
            <a:avLst/>
          </a:prstGeom>
          <a:effectLst/>
        </p:spPr>
        <p:txBody>
          <a:bodyPr>
            <a:normAutofit/>
          </a:bodyPr>
          <a:lstStyle>
            <a:lvl1pPr marL="0" indent="0">
              <a:buNone/>
              <a:defRPr sz="1951"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043305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folio of 4">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9151959" y="5705707"/>
            <a:ext cx="9136041" cy="5724293"/>
          </a:xfrm>
          <a:prstGeom prst="rect">
            <a:avLst/>
          </a:prstGeom>
          <a:effectLst/>
        </p:spPr>
        <p:txBody>
          <a:bodyPr>
            <a:normAutofit/>
          </a:bodyPr>
          <a:lstStyle>
            <a:lvl1pPr marL="0" indent="0">
              <a:buNone/>
              <a:defRPr sz="1951"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9"/>
          </p:nvPr>
        </p:nvSpPr>
        <p:spPr>
          <a:xfrm>
            <a:off x="0" y="5705707"/>
            <a:ext cx="9151959" cy="5724293"/>
          </a:xfrm>
          <a:prstGeom prst="rect">
            <a:avLst/>
          </a:prstGeom>
          <a:effectLst/>
        </p:spPr>
        <p:txBody>
          <a:bodyPr>
            <a:normAutofit/>
          </a:bodyPr>
          <a:lstStyle>
            <a:lvl1pPr marL="0" indent="0">
              <a:buNone/>
              <a:defRPr sz="1951"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20"/>
          </p:nvPr>
        </p:nvSpPr>
        <p:spPr>
          <a:xfrm>
            <a:off x="9151959" y="0"/>
            <a:ext cx="9136041" cy="5705706"/>
          </a:xfrm>
          <a:prstGeom prst="rect">
            <a:avLst/>
          </a:prstGeom>
          <a:effectLst/>
        </p:spPr>
        <p:txBody>
          <a:bodyPr>
            <a:normAutofit/>
          </a:bodyPr>
          <a:lstStyle>
            <a:lvl1pPr marL="0" indent="0">
              <a:buNone/>
              <a:defRPr sz="1951"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206014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9176661" y="0"/>
            <a:ext cx="9061654" cy="11317126"/>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3151">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5805722" y="10444976"/>
            <a:ext cx="6123614" cy="834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0" i="0" dirty="0">
              <a:latin typeface="Lato Light" charset="0"/>
            </a:endParaRPr>
          </a:p>
        </p:txBody>
      </p:sp>
    </p:spTree>
    <p:extLst>
      <p:ext uri="{BB962C8B-B14F-4D97-AF65-F5344CB8AC3E}">
        <p14:creationId xmlns:p14="http://schemas.microsoft.com/office/powerpoint/2010/main" val="118643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1"/>
            <a:ext cx="18287999" cy="11429999"/>
          </a:xfrm>
          <a:effectLst/>
        </p:spPr>
        <p:txBody>
          <a:bodyPr>
            <a:normAutofit/>
          </a:bodyPr>
          <a:lstStyle>
            <a:lvl1pPr marL="0" indent="0">
              <a:buNone/>
              <a:defRPr sz="3151">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22517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welcome message 4">
    <p:spTree>
      <p:nvGrpSpPr>
        <p:cNvPr id="1" name=""/>
        <p:cNvGrpSpPr/>
        <p:nvPr/>
      </p:nvGrpSpPr>
      <p:grpSpPr>
        <a:xfrm>
          <a:off x="0" y="0"/>
          <a:ext cx="0" cy="0"/>
          <a:chOff x="0" y="0"/>
          <a:chExt cx="0" cy="0"/>
        </a:xfrm>
      </p:grpSpPr>
      <p:sp>
        <p:nvSpPr>
          <p:cNvPr id="4" name="Picture Placeholder 13"/>
          <p:cNvSpPr>
            <a:spLocks noGrp="1"/>
          </p:cNvSpPr>
          <p:nvPr>
            <p:ph type="pic" sz="quarter" idx="60"/>
          </p:nvPr>
        </p:nvSpPr>
        <p:spPr>
          <a:xfrm>
            <a:off x="-6763" y="0"/>
            <a:ext cx="11266850" cy="11430000"/>
          </a:xfrm>
          <a:prstGeom prst="rect">
            <a:avLst/>
          </a:prstGeom>
          <a:effectLst/>
        </p:spPr>
        <p:txBody>
          <a:bodyPr>
            <a:normAutofit/>
          </a:bodyPr>
          <a:lstStyle>
            <a:lvl1pPr marL="0" indent="0">
              <a:buNone/>
              <a:defRPr sz="1951">
                <a:ln>
                  <a:noFill/>
                </a:ln>
                <a:solidFill>
                  <a:schemeClr val="bg1">
                    <a:lumMod val="85000"/>
                  </a:schemeClr>
                </a:solidFill>
              </a:defRPr>
            </a:lvl1pPr>
          </a:lstStyle>
          <a:p>
            <a:endParaRPr lang="en-US" dirty="0"/>
          </a:p>
        </p:txBody>
      </p:sp>
      <p:sp>
        <p:nvSpPr>
          <p:cNvPr id="2" name="Rectangle 1"/>
          <p:cNvSpPr/>
          <p:nvPr userDrawn="1"/>
        </p:nvSpPr>
        <p:spPr>
          <a:xfrm>
            <a:off x="6508432" y="10482147"/>
            <a:ext cx="5220130" cy="613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0" i="0" dirty="0">
              <a:latin typeface="Lato Light" charset="0"/>
            </a:endParaRPr>
          </a:p>
        </p:txBody>
      </p:sp>
    </p:spTree>
    <p:extLst>
      <p:ext uri="{BB962C8B-B14F-4D97-AF65-F5344CB8AC3E}">
        <p14:creationId xmlns:p14="http://schemas.microsoft.com/office/powerpoint/2010/main" val="2790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Projects 2">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9144001" y="3701432"/>
            <a:ext cx="7192920" cy="5297279"/>
          </a:xfrm>
          <a:prstGeom prst="rect">
            <a:avLst/>
          </a:prstGeom>
          <a:effectLst/>
        </p:spPr>
        <p:txBody>
          <a:bodyPr>
            <a:normAutofit/>
          </a:bodyPr>
          <a:lstStyle>
            <a:lvl1pPr marL="0" indent="0">
              <a:buNone/>
              <a:defRPr sz="1951"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510800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606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8288000" cy="11430000"/>
          </a:xfrm>
          <a:prstGeom prst="rect">
            <a:avLst/>
          </a:prstGeom>
          <a:effectLst/>
        </p:spPr>
        <p:txBody>
          <a:bodyPr>
            <a:normAutofit/>
          </a:bodyPr>
          <a:lstStyle>
            <a:lvl1pPr marL="0" indent="0">
              <a:buNone/>
              <a:defRPr sz="3151">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703611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575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p:cNvSpPr/>
          <p:nvPr userDrawn="1"/>
        </p:nvSpPr>
        <p:spPr>
          <a:xfrm>
            <a:off x="6508432" y="10444976"/>
            <a:ext cx="5303786" cy="836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0" i="0" dirty="0">
              <a:latin typeface="Lato Light" charset="0"/>
            </a:endParaRPr>
          </a:p>
        </p:txBody>
      </p:sp>
    </p:spTree>
    <p:extLst>
      <p:ext uri="{BB962C8B-B14F-4D97-AF65-F5344CB8AC3E}">
        <p14:creationId xmlns:p14="http://schemas.microsoft.com/office/powerpoint/2010/main" val="248925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608542"/>
            <a:ext cx="15773400" cy="2209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3042708"/>
            <a:ext cx="15773400" cy="7252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10593917"/>
            <a:ext cx="4114800" cy="608542"/>
          </a:xfrm>
          <a:prstGeom prst="rect">
            <a:avLst/>
          </a:prstGeom>
        </p:spPr>
        <p:txBody>
          <a:bodyPr vert="horz" lIns="91440" tIns="45720" rIns="91440" bIns="45720" rtlCol="0" anchor="ctr"/>
          <a:lstStyle>
            <a:lvl1pPr algn="l">
              <a:defRPr sz="1800" b="0" i="0">
                <a:solidFill>
                  <a:schemeClr val="tx1">
                    <a:tint val="75000"/>
                  </a:schemeClr>
                </a:solidFill>
                <a:latin typeface="Lato Light" charset="0"/>
              </a:defRPr>
            </a:lvl1pPr>
          </a:lstStyle>
          <a:p>
            <a:endParaRPr lang="en-US" dirty="0"/>
          </a:p>
        </p:txBody>
      </p:sp>
      <p:sp>
        <p:nvSpPr>
          <p:cNvPr id="5" name="Footer Placeholder 4"/>
          <p:cNvSpPr>
            <a:spLocks noGrp="1"/>
          </p:cNvSpPr>
          <p:nvPr>
            <p:ph type="ftr" sz="quarter" idx="3"/>
          </p:nvPr>
        </p:nvSpPr>
        <p:spPr>
          <a:xfrm>
            <a:off x="6057900" y="10593917"/>
            <a:ext cx="6172200" cy="608542"/>
          </a:xfrm>
          <a:prstGeom prst="rect">
            <a:avLst/>
          </a:prstGeom>
        </p:spPr>
        <p:txBody>
          <a:bodyPr vert="horz" lIns="91440" tIns="45720" rIns="91440" bIns="45720" rtlCol="0" anchor="ctr"/>
          <a:lstStyle>
            <a:lvl1pPr algn="ctr">
              <a:defRPr sz="1800" b="0" i="0">
                <a:solidFill>
                  <a:schemeClr val="tx1">
                    <a:tint val="75000"/>
                  </a:schemeClr>
                </a:solidFill>
                <a:latin typeface="Lato Light" charset="0"/>
              </a:defRPr>
            </a:lvl1pPr>
          </a:lstStyle>
          <a:p>
            <a:endParaRPr lang="en-US" dirty="0"/>
          </a:p>
        </p:txBody>
      </p:sp>
      <p:sp>
        <p:nvSpPr>
          <p:cNvPr id="6" name="Slide Number Placeholder 5"/>
          <p:cNvSpPr>
            <a:spLocks noGrp="1"/>
          </p:cNvSpPr>
          <p:nvPr>
            <p:ph type="sldNum" sz="quarter" idx="4"/>
          </p:nvPr>
        </p:nvSpPr>
        <p:spPr>
          <a:xfrm>
            <a:off x="12915900" y="10593917"/>
            <a:ext cx="4114800" cy="608542"/>
          </a:xfrm>
          <a:prstGeom prst="rect">
            <a:avLst/>
          </a:prstGeom>
        </p:spPr>
        <p:txBody>
          <a:bodyPr vert="horz" lIns="91440" tIns="45720" rIns="91440" bIns="45720" rtlCol="0" anchor="ctr"/>
          <a:lstStyle>
            <a:lvl1pPr algn="r">
              <a:defRPr sz="1800" b="0" i="0">
                <a:solidFill>
                  <a:schemeClr val="tx1">
                    <a:tint val="75000"/>
                  </a:schemeClr>
                </a:solidFill>
                <a:latin typeface="Lato Light" charset="0"/>
              </a:defRPr>
            </a:lvl1pPr>
          </a:lstStyle>
          <a:p>
            <a:fld id="{FCEE2C88-6C8F-484D-AF69-578F576B1F44}" type="slidenum">
              <a:rPr lang="en-US" smtClean="0"/>
              <a:pPr/>
              <a:t>‹#›</a:t>
            </a:fld>
            <a:endParaRPr lang="en-US" dirty="0"/>
          </a:p>
        </p:txBody>
      </p:sp>
      <p:sp>
        <p:nvSpPr>
          <p:cNvPr id="7" name="Rectangle 6"/>
          <p:cNvSpPr/>
          <p:nvPr userDrawn="1"/>
        </p:nvSpPr>
        <p:spPr>
          <a:xfrm>
            <a:off x="5845121" y="10427283"/>
            <a:ext cx="6607355" cy="646313"/>
          </a:xfrm>
          <a:prstGeom prst="rect">
            <a:avLst/>
          </a:prstGeom>
        </p:spPr>
        <p:txBody>
          <a:bodyPr wrap="square" lIns="137141" tIns="68571" rIns="137141" bIns="68571">
            <a:spAutoFit/>
          </a:bodyPr>
          <a:lstStyle/>
          <a:p>
            <a:pPr algn="ctr"/>
            <a:r>
              <a:rPr lang="id-ID" sz="1800" dirty="0">
                <a:solidFill>
                  <a:schemeClr val="accent1"/>
                </a:solidFill>
                <a:latin typeface="Lato Light"/>
                <a:cs typeface="Lato Light"/>
              </a:rPr>
              <a:t>www.companyname.com</a:t>
            </a:r>
          </a:p>
          <a:p>
            <a:pPr algn="ctr"/>
            <a:r>
              <a:rPr lang="en-US" sz="1500" dirty="0">
                <a:solidFill>
                  <a:schemeClr val="tx2"/>
                </a:solidFill>
                <a:latin typeface="Lato Light"/>
                <a:cs typeface="Lato Light"/>
              </a:rPr>
              <a:t>© 2016 Jetfabrik </a:t>
            </a:r>
            <a:r>
              <a:rPr lang="id-ID" sz="1500" dirty="0">
                <a:solidFill>
                  <a:schemeClr val="tx2"/>
                </a:solidFill>
                <a:latin typeface="Lato Light"/>
                <a:cs typeface="Lato Light"/>
              </a:rPr>
              <a:t>Multipurpose Theme</a:t>
            </a:r>
            <a:r>
              <a:rPr lang="en-US" sz="1500" dirty="0">
                <a:solidFill>
                  <a:schemeClr val="tx2"/>
                </a:solidFill>
                <a:latin typeface="Lato Light"/>
                <a:cs typeface="Lato Light"/>
              </a:rPr>
              <a:t>. All Rights Reserved. </a:t>
            </a:r>
            <a:endParaRPr lang="id-ID" sz="1500" dirty="0">
              <a:solidFill>
                <a:schemeClr val="tx2"/>
              </a:solidFill>
              <a:latin typeface="Lato Light"/>
              <a:cs typeface="Lato Light"/>
            </a:endParaRPr>
          </a:p>
        </p:txBody>
      </p:sp>
      <p:sp>
        <p:nvSpPr>
          <p:cNvPr id="8" name="Oval 7"/>
          <p:cNvSpPr/>
          <p:nvPr userDrawn="1"/>
        </p:nvSpPr>
        <p:spPr>
          <a:xfrm>
            <a:off x="17273893" y="435834"/>
            <a:ext cx="713232" cy="71323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endParaRPr lang="en-US" sz="2107" b="0" i="0" dirty="0">
              <a:latin typeface="Lato Light" charset="0"/>
            </a:endParaRPr>
          </a:p>
        </p:txBody>
      </p:sp>
      <p:sp>
        <p:nvSpPr>
          <p:cNvPr id="9" name="TextBox 8"/>
          <p:cNvSpPr txBox="1"/>
          <p:nvPr userDrawn="1"/>
        </p:nvSpPr>
        <p:spPr>
          <a:xfrm>
            <a:off x="17337131" y="505891"/>
            <a:ext cx="605577" cy="461775"/>
          </a:xfrm>
          <a:prstGeom prst="rect">
            <a:avLst/>
          </a:prstGeom>
          <a:noFill/>
        </p:spPr>
        <p:txBody>
          <a:bodyPr wrap="none" lIns="137141" tIns="68571" rIns="137141" bIns="68571" rtlCol="0">
            <a:spAutoFit/>
          </a:bodyPr>
          <a:lstStyle/>
          <a:p>
            <a:pPr algn="ctr"/>
            <a:fld id="{260E2A6B-A809-4840-BF14-8648BC0BDF87}" type="slidenum">
              <a:rPr lang="id-ID" sz="2101" b="1" i="0" smtClean="0">
                <a:solidFill>
                  <a:schemeClr val="bg1"/>
                </a:solidFill>
                <a:latin typeface="Lato Bold" charset="0"/>
                <a:cs typeface="Lato Bold" charset="0"/>
              </a:rPr>
              <a:pPr algn="ctr"/>
              <a:t>‹#›</a:t>
            </a:fld>
            <a:endParaRPr lang="id-ID" sz="2101" b="1" i="0" dirty="0">
              <a:solidFill>
                <a:schemeClr val="bg1"/>
              </a:solidFill>
              <a:latin typeface="Lato Bold" charset="0"/>
              <a:cs typeface="Lato Bold" charset="0"/>
            </a:endParaRPr>
          </a:p>
        </p:txBody>
      </p:sp>
    </p:spTree>
    <p:extLst>
      <p:ext uri="{BB962C8B-B14F-4D97-AF65-F5344CB8AC3E}">
        <p14:creationId xmlns:p14="http://schemas.microsoft.com/office/powerpoint/2010/main" val="1197037169"/>
      </p:ext>
    </p:extLst>
  </p:cSld>
  <p:clrMap bg1="lt1" tx1="dk1" bg2="lt2" tx2="dk2" accent1="accent1" accent2="accent2" accent3="accent3" accent4="accent4" accent5="accent5" accent6="accent6" hlink="hlink" folHlink="folHlink"/>
  <p:sldLayoutIdLst>
    <p:sldLayoutId id="2147483923" r:id="rId1"/>
    <p:sldLayoutId id="2147483928" r:id="rId2"/>
    <p:sldLayoutId id="2147483932" r:id="rId3"/>
    <p:sldLayoutId id="2147483935" r:id="rId4"/>
    <p:sldLayoutId id="2147483936" r:id="rId5"/>
    <p:sldLayoutId id="2147483938" r:id="rId6"/>
    <p:sldLayoutId id="2147483939" r:id="rId7"/>
    <p:sldLayoutId id="2147483940" r:id="rId8"/>
    <p:sldLayoutId id="2147483941" r:id="rId9"/>
    <p:sldLayoutId id="2147483946" r:id="rId10"/>
    <p:sldLayoutId id="2147483947" r:id="rId11"/>
    <p:sldLayoutId id="2147483955" r:id="rId12"/>
    <p:sldLayoutId id="2147483980" r:id="rId13"/>
    <p:sldLayoutId id="2147484008" r:id="rId14"/>
    <p:sldLayoutId id="2147484009" r:id="rId15"/>
    <p:sldLayoutId id="2147484010" r:id="rId16"/>
  </p:sldLayoutIdLst>
  <p:hf hdr="0" ftr="0" dt="0"/>
  <p:txStyles>
    <p:titleStyle>
      <a:lvl1pPr algn="l" defTabSz="1371600" rtl="0" eaLnBrk="1" latinLnBrk="0" hangingPunct="1">
        <a:lnSpc>
          <a:spcPct val="90000"/>
        </a:lnSpc>
        <a:spcBef>
          <a:spcPct val="0"/>
        </a:spcBef>
        <a:buNone/>
        <a:defRPr sz="6600" b="0" i="0" kern="1200">
          <a:solidFill>
            <a:schemeClr val="tx1"/>
          </a:solidFill>
          <a:latin typeface="Lato Light"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Lato Light"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Lato Light"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Lato Light"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Lato Light"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Lato Light"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2.nycbar.org/pdf/report/uploads/20073042-CompilationofSampleMediationClausesALTDIS442016.pdf"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s://www.jamsadr.com/clauses/" TargetMode="External"/><Relationship Id="rId5" Type="http://schemas.openxmlformats.org/officeDocument/2006/relationships/hyperlink" Target="https://www.adr.org/Clauses" TargetMode="External"/><Relationship Id="rId4" Type="http://schemas.openxmlformats.org/officeDocument/2006/relationships/hyperlink" Target="https://www.lawinsider.com/clause/dispute-resoluti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americanbar.org/group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mediateohio.org/find-a-mediator/" TargetMode="External"/><Relationship Id="rId5" Type="http://schemas.openxmlformats.org/officeDocument/2006/relationships/hyperlink" Target="https://directory.cbalaw.org/mediators" TargetMode="External"/><Relationship Id="rId4" Type="http://schemas.openxmlformats.org/officeDocument/2006/relationships/hyperlink" Target="https://adr.org/findmediato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A6AF347-1287-CF48-B3FB-2EA3B5C117D6}"/>
              </a:ext>
            </a:extLst>
          </p:cNvPr>
          <p:cNvGrpSpPr/>
          <p:nvPr/>
        </p:nvGrpSpPr>
        <p:grpSpPr>
          <a:xfrm>
            <a:off x="1533222" y="2846504"/>
            <a:ext cx="7755216" cy="5736992"/>
            <a:chOff x="1533222" y="2200092"/>
            <a:chExt cx="7755216" cy="5736992"/>
          </a:xfrm>
        </p:grpSpPr>
        <p:sp>
          <p:nvSpPr>
            <p:cNvPr id="2" name="TextBox 1"/>
            <p:cNvSpPr txBox="1"/>
            <p:nvPr/>
          </p:nvSpPr>
          <p:spPr>
            <a:xfrm>
              <a:off x="2152961" y="2200092"/>
              <a:ext cx="6988131" cy="3785652"/>
            </a:xfrm>
            <a:prstGeom prst="rect">
              <a:avLst/>
            </a:prstGeom>
            <a:noFill/>
          </p:spPr>
          <p:txBody>
            <a:bodyPr wrap="none" rtlCol="0">
              <a:spAutoFit/>
            </a:bodyPr>
            <a:lstStyle/>
            <a:p>
              <a:pPr algn="r"/>
              <a:r>
                <a:rPr lang="en-US" sz="8000" b="1" dirty="0">
                  <a:solidFill>
                    <a:schemeClr val="tx2"/>
                  </a:solidFill>
                  <a:latin typeface="Lato Black" charset="0"/>
                  <a:ea typeface="Lato Black" charset="0"/>
                  <a:cs typeface="Lato Black" charset="0"/>
                </a:rPr>
                <a:t>ALTERNATIVE</a:t>
              </a:r>
            </a:p>
            <a:p>
              <a:pPr algn="r"/>
              <a:r>
                <a:rPr lang="en-US" sz="8000" b="1" dirty="0">
                  <a:solidFill>
                    <a:schemeClr val="tx2"/>
                  </a:solidFill>
                  <a:latin typeface="Lato Black" charset="0"/>
                  <a:ea typeface="Lato Black" charset="0"/>
                  <a:cs typeface="Lato Black" charset="0"/>
                </a:rPr>
                <a:t>DISPUTE</a:t>
              </a:r>
            </a:p>
            <a:p>
              <a:pPr algn="r"/>
              <a:r>
                <a:rPr lang="en-US" sz="8000" b="1" dirty="0">
                  <a:solidFill>
                    <a:schemeClr val="tx2"/>
                  </a:solidFill>
                  <a:latin typeface="Lato Black" charset="0"/>
                  <a:ea typeface="Lato Black" charset="0"/>
                  <a:cs typeface="Lato Black" charset="0"/>
                </a:rPr>
                <a:t>RESOLUTION</a:t>
              </a:r>
            </a:p>
          </p:txBody>
        </p:sp>
        <p:grpSp>
          <p:nvGrpSpPr>
            <p:cNvPr id="5" name="Group 4"/>
            <p:cNvGrpSpPr/>
            <p:nvPr/>
          </p:nvGrpSpPr>
          <p:grpSpPr>
            <a:xfrm>
              <a:off x="5327857" y="6347985"/>
              <a:ext cx="3763183" cy="170341"/>
              <a:chOff x="6927228" y="7552706"/>
              <a:chExt cx="5016271" cy="227062"/>
            </a:xfrm>
          </p:grpSpPr>
          <p:sp>
            <p:nvSpPr>
              <p:cNvPr id="23" name="Oval 22"/>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4" name="Oval 23"/>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5" name="Oval 24"/>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6" name="Oval 25"/>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7" name="Oval 26"/>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8" name="Oval 27"/>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9" name="Oval 28"/>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0" name="Oval 29"/>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1" name="Oval 30"/>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2" name="Oval 31"/>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3" name="Oval 32"/>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4" name="Oval 33"/>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0" name="Oval 9"/>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2" name="Oval 11"/>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3" name="Oval 12"/>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4" name="Oval 13"/>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5" name="Oval 14"/>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6" name="Oval 15"/>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7" name="Oval 16"/>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8" name="Oval 17"/>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9" name="Oval 18"/>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0" name="Oval 19"/>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1" name="Oval 20"/>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2" name="Oval 21"/>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0" name="Oval 4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1" name="Oval 5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2" name="Oval 5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3" name="Oval 5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4" name="Oval 5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5" name="Oval 5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6" name="Oval 5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7" name="Oval 5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8" name="Oval 5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9" name="Oval 5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0" name="Oval 5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1" name="Oval 6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8" name="Oval 37"/>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9" name="Oval 38"/>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0" name="Oval 39"/>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1" name="Oval 40"/>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2" name="Oval 41"/>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3" name="Oval 42"/>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4" name="Oval 43"/>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5" name="Oval 44"/>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6" name="Oval 45"/>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7" name="Oval 46"/>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8" name="Oval 47"/>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49" name="Oval 48"/>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grpSp>
        <p:sp>
          <p:nvSpPr>
            <p:cNvPr id="63" name="Subtitle 2"/>
            <p:cNvSpPr txBox="1">
              <a:spLocks/>
            </p:cNvSpPr>
            <p:nvPr/>
          </p:nvSpPr>
          <p:spPr>
            <a:xfrm>
              <a:off x="1533222" y="7002889"/>
              <a:ext cx="7755216" cy="93419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031"/>
                </a:lnSpc>
              </a:pPr>
              <a:r>
                <a:rPr lang="en-US" sz="3000" dirty="0">
                  <a:solidFill>
                    <a:schemeClr val="tx1"/>
                  </a:solidFill>
                  <a:latin typeface="Lato Light" charset="0"/>
                  <a:ea typeface="Lato Light" charset="0"/>
                  <a:cs typeface="Lato Light" charset="0"/>
                </a:rPr>
                <a:t>How you resolve your business disputes affects your bottom line.</a:t>
              </a:r>
            </a:p>
          </p:txBody>
        </p:sp>
      </p:grpSp>
      <p:grpSp>
        <p:nvGrpSpPr>
          <p:cNvPr id="4" name="Group 3">
            <a:extLst>
              <a:ext uri="{FF2B5EF4-FFF2-40B4-BE49-F238E27FC236}">
                <a16:creationId xmlns:a16="http://schemas.microsoft.com/office/drawing/2014/main" id="{6E1313D9-9945-3243-8A29-3DD9A633D682}"/>
              </a:ext>
            </a:extLst>
          </p:cNvPr>
          <p:cNvGrpSpPr/>
          <p:nvPr/>
        </p:nvGrpSpPr>
        <p:grpSpPr>
          <a:xfrm>
            <a:off x="10157076" y="3119299"/>
            <a:ext cx="7125421" cy="5191402"/>
            <a:chOff x="10157076" y="2976469"/>
            <a:chExt cx="7125421" cy="5191402"/>
          </a:xfrm>
        </p:grpSpPr>
        <p:sp>
          <p:nvSpPr>
            <p:cNvPr id="3" name="Bevel 2">
              <a:extLst>
                <a:ext uri="{FF2B5EF4-FFF2-40B4-BE49-F238E27FC236}">
                  <a16:creationId xmlns:a16="http://schemas.microsoft.com/office/drawing/2014/main" id="{278C5790-3376-CB4F-B378-E49A2E99DB0C}"/>
                </a:ext>
              </a:extLst>
            </p:cNvPr>
            <p:cNvSpPr/>
            <p:nvPr/>
          </p:nvSpPr>
          <p:spPr>
            <a:xfrm>
              <a:off x="10157078" y="2976469"/>
              <a:ext cx="7125419" cy="1405750"/>
            </a:xfrm>
            <a:prstGeom prst="bevel">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Lato" panose="020F0502020204030203" pitchFamily="34" charset="77"/>
                </a:rPr>
                <a:t>Mediation</a:t>
              </a:r>
            </a:p>
          </p:txBody>
        </p:sp>
        <p:sp>
          <p:nvSpPr>
            <p:cNvPr id="62" name="Bevel 61">
              <a:extLst>
                <a:ext uri="{FF2B5EF4-FFF2-40B4-BE49-F238E27FC236}">
                  <a16:creationId xmlns:a16="http://schemas.microsoft.com/office/drawing/2014/main" id="{99E36794-BBC6-DC4D-9C84-F47FE01D7A57}"/>
                </a:ext>
              </a:extLst>
            </p:cNvPr>
            <p:cNvSpPr/>
            <p:nvPr/>
          </p:nvSpPr>
          <p:spPr>
            <a:xfrm>
              <a:off x="10157077" y="4869295"/>
              <a:ext cx="7125419" cy="1405750"/>
            </a:xfrm>
            <a:prstGeom prst="bevel">
              <a:avLst/>
            </a:prstGeom>
            <a:solidFill>
              <a:srgbClr val="F29B2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Lato" panose="020F0502020204030203" pitchFamily="34" charset="77"/>
                </a:rPr>
                <a:t>Arbitration</a:t>
              </a:r>
            </a:p>
          </p:txBody>
        </p:sp>
        <p:sp>
          <p:nvSpPr>
            <p:cNvPr id="64" name="Bevel 63">
              <a:extLst>
                <a:ext uri="{FF2B5EF4-FFF2-40B4-BE49-F238E27FC236}">
                  <a16:creationId xmlns:a16="http://schemas.microsoft.com/office/drawing/2014/main" id="{7B85F442-7639-B741-8AA8-DDF0C11AF589}"/>
                </a:ext>
              </a:extLst>
            </p:cNvPr>
            <p:cNvSpPr/>
            <p:nvPr/>
          </p:nvSpPr>
          <p:spPr>
            <a:xfrm>
              <a:off x="10157076" y="6762121"/>
              <a:ext cx="7125419" cy="1405750"/>
            </a:xfrm>
            <a:prstGeom prst="bevel">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Lato" panose="020F0502020204030203" pitchFamily="34" charset="77"/>
                </a:rPr>
                <a:t>Negotiation</a:t>
              </a:r>
            </a:p>
          </p:txBody>
        </p:sp>
      </p:grpSp>
    </p:spTree>
    <p:extLst>
      <p:ext uri="{BB962C8B-B14F-4D97-AF65-F5344CB8AC3E}">
        <p14:creationId xmlns:p14="http://schemas.microsoft.com/office/powerpoint/2010/main" val="18430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7AE2EB5-6770-1B42-8B30-ECD1E7D94717}"/>
              </a:ext>
            </a:extLst>
          </p:cNvPr>
          <p:cNvGrpSpPr/>
          <p:nvPr/>
        </p:nvGrpSpPr>
        <p:grpSpPr>
          <a:xfrm>
            <a:off x="6283847" y="2164473"/>
            <a:ext cx="10720325" cy="8016547"/>
            <a:chOff x="6283847" y="2164473"/>
            <a:chExt cx="10720325" cy="8016547"/>
          </a:xfrm>
        </p:grpSpPr>
        <p:grpSp>
          <p:nvGrpSpPr>
            <p:cNvPr id="4" name="Group 3">
              <a:extLst>
                <a:ext uri="{FF2B5EF4-FFF2-40B4-BE49-F238E27FC236}">
                  <a16:creationId xmlns:a16="http://schemas.microsoft.com/office/drawing/2014/main" id="{34CA5DB6-41E2-C04B-9E64-836A81667435}"/>
                </a:ext>
              </a:extLst>
            </p:cNvPr>
            <p:cNvGrpSpPr/>
            <p:nvPr/>
          </p:nvGrpSpPr>
          <p:grpSpPr>
            <a:xfrm>
              <a:off x="12274925" y="2164473"/>
              <a:ext cx="4729247" cy="7683123"/>
              <a:chOff x="12274925" y="2164473"/>
              <a:chExt cx="4729247" cy="7683123"/>
            </a:xfrm>
          </p:grpSpPr>
          <p:sp>
            <p:nvSpPr>
              <p:cNvPr id="12" name="Subtitle 2"/>
              <p:cNvSpPr txBox="1">
                <a:spLocks/>
              </p:cNvSpPr>
              <p:nvPr/>
            </p:nvSpPr>
            <p:spPr>
              <a:xfrm>
                <a:off x="13667034" y="8387423"/>
                <a:ext cx="3337138" cy="1460173"/>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581"/>
                  </a:lnSpc>
                </a:pPr>
                <a:r>
                  <a:rPr lang="en-US" sz="1650" dirty="0">
                    <a:solidFill>
                      <a:schemeClr val="tx1"/>
                    </a:solidFill>
                    <a:latin typeface="Lato Light" charset="0"/>
                    <a:ea typeface="Lato Light" charset="0"/>
                    <a:cs typeface="Lato Light" charset="0"/>
                  </a:rPr>
                  <a:t>There is no outcome to a mediation unless both sides agree. One side cannot “lose” unlike in litigation.</a:t>
                </a:r>
              </a:p>
            </p:txBody>
          </p:sp>
          <p:sp>
            <p:nvSpPr>
              <p:cNvPr id="13" name="TextBox 12"/>
              <p:cNvSpPr txBox="1"/>
              <p:nvPr/>
            </p:nvSpPr>
            <p:spPr>
              <a:xfrm>
                <a:off x="13775379" y="7868132"/>
                <a:ext cx="1321131"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RISK-FREE</a:t>
                </a:r>
              </a:p>
            </p:txBody>
          </p:sp>
          <p:sp>
            <p:nvSpPr>
              <p:cNvPr id="18" name="Subtitle 2"/>
              <p:cNvSpPr txBox="1">
                <a:spLocks/>
              </p:cNvSpPr>
              <p:nvPr/>
            </p:nvSpPr>
            <p:spPr>
              <a:xfrm>
                <a:off x="13667034" y="2911450"/>
                <a:ext cx="3337138" cy="1126748"/>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581"/>
                  </a:lnSpc>
                </a:pPr>
                <a:r>
                  <a:rPr lang="en-US" sz="1650" dirty="0">
                    <a:solidFill>
                      <a:schemeClr val="tx1"/>
                    </a:solidFill>
                    <a:latin typeface="Lato Light" charset="0"/>
                    <a:ea typeface="Lato Light" charset="0"/>
                    <a:cs typeface="Lato Light" charset="0"/>
                  </a:rPr>
                  <a:t>You pay a mediator their fee for a day (or a couple of days if it’s a multi-session mediation).</a:t>
                </a:r>
              </a:p>
            </p:txBody>
          </p:sp>
          <p:sp>
            <p:nvSpPr>
              <p:cNvPr id="19" name="TextBox 18"/>
              <p:cNvSpPr txBox="1"/>
              <p:nvPr/>
            </p:nvSpPr>
            <p:spPr>
              <a:xfrm>
                <a:off x="13775379" y="2392159"/>
                <a:ext cx="2028184"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COST-EFFECTIVE</a:t>
                </a:r>
              </a:p>
            </p:txBody>
          </p:sp>
          <p:sp>
            <p:nvSpPr>
              <p:cNvPr id="27" name="Subtitle 2"/>
              <p:cNvSpPr txBox="1">
                <a:spLocks/>
              </p:cNvSpPr>
              <p:nvPr/>
            </p:nvSpPr>
            <p:spPr>
              <a:xfrm>
                <a:off x="13667034" y="5649437"/>
                <a:ext cx="3337138" cy="1126748"/>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581"/>
                  </a:lnSpc>
                </a:pPr>
                <a:r>
                  <a:rPr lang="en-US" sz="1650" dirty="0">
                    <a:solidFill>
                      <a:schemeClr val="tx1"/>
                    </a:solidFill>
                    <a:latin typeface="Lato Light" charset="0"/>
                    <a:ea typeface="Lato Light" charset="0"/>
                    <a:cs typeface="Lato Light" charset="0"/>
                  </a:rPr>
                  <a:t>Solutions can be crafted to be practical, or even mutually-beneficial.</a:t>
                </a:r>
              </a:p>
            </p:txBody>
          </p:sp>
          <p:sp>
            <p:nvSpPr>
              <p:cNvPr id="28" name="TextBox 27"/>
              <p:cNvSpPr txBox="1"/>
              <p:nvPr/>
            </p:nvSpPr>
            <p:spPr>
              <a:xfrm>
                <a:off x="13775379" y="5130145"/>
                <a:ext cx="1202573"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FLEXIBLE</a:t>
                </a:r>
              </a:p>
            </p:txBody>
          </p:sp>
          <p:sp>
            <p:nvSpPr>
              <p:cNvPr id="46" name="TextBox 45"/>
              <p:cNvSpPr txBox="1"/>
              <p:nvPr/>
            </p:nvSpPr>
            <p:spPr>
              <a:xfrm>
                <a:off x="12274925" y="4756485"/>
                <a:ext cx="1069379" cy="1708609"/>
              </a:xfrm>
              <a:prstGeom prst="rect">
                <a:avLst/>
              </a:prstGeom>
              <a:noFill/>
            </p:spPr>
            <p:txBody>
              <a:bodyPr wrap="square" rtlCol="0">
                <a:spAutoFit/>
              </a:bodyPr>
              <a:lstStyle/>
              <a:p>
                <a:pPr algn="ctr"/>
                <a:r>
                  <a:rPr lang="en-US" sz="10503" b="1" dirty="0">
                    <a:solidFill>
                      <a:schemeClr val="bg1">
                        <a:lumMod val="95000"/>
                      </a:schemeClr>
                    </a:solidFill>
                    <a:latin typeface="Lato Heavy" charset="0"/>
                    <a:ea typeface="Lato Heavy" charset="0"/>
                    <a:cs typeface="Lato Heavy" charset="0"/>
                  </a:rPr>
                  <a:t>5</a:t>
                </a:r>
              </a:p>
            </p:txBody>
          </p:sp>
          <p:sp>
            <p:nvSpPr>
              <p:cNvPr id="47" name="TextBox 46"/>
              <p:cNvSpPr txBox="1"/>
              <p:nvPr/>
            </p:nvSpPr>
            <p:spPr>
              <a:xfrm>
                <a:off x="12274925" y="7494471"/>
                <a:ext cx="1069379" cy="1708609"/>
              </a:xfrm>
              <a:prstGeom prst="rect">
                <a:avLst/>
              </a:prstGeom>
              <a:noFill/>
            </p:spPr>
            <p:txBody>
              <a:bodyPr wrap="square" rtlCol="0">
                <a:spAutoFit/>
              </a:bodyPr>
              <a:lstStyle/>
              <a:p>
                <a:pPr algn="ctr"/>
                <a:r>
                  <a:rPr lang="en-US" sz="10503" b="1" dirty="0">
                    <a:solidFill>
                      <a:schemeClr val="bg1">
                        <a:lumMod val="95000"/>
                      </a:schemeClr>
                    </a:solidFill>
                    <a:latin typeface="Lato Heavy" charset="0"/>
                    <a:ea typeface="Lato Heavy" charset="0"/>
                    <a:cs typeface="Lato Heavy" charset="0"/>
                  </a:rPr>
                  <a:t>6</a:t>
                </a:r>
              </a:p>
            </p:txBody>
          </p:sp>
          <p:sp>
            <p:nvSpPr>
              <p:cNvPr id="48" name="TextBox 47"/>
              <p:cNvSpPr txBox="1"/>
              <p:nvPr/>
            </p:nvSpPr>
            <p:spPr>
              <a:xfrm>
                <a:off x="12274925" y="2164473"/>
                <a:ext cx="1069379" cy="1708609"/>
              </a:xfrm>
              <a:prstGeom prst="rect">
                <a:avLst/>
              </a:prstGeom>
              <a:noFill/>
            </p:spPr>
            <p:txBody>
              <a:bodyPr wrap="square" rtlCol="0">
                <a:spAutoFit/>
              </a:bodyPr>
              <a:lstStyle/>
              <a:p>
                <a:pPr algn="ctr"/>
                <a:r>
                  <a:rPr lang="en-US" sz="10503" b="1" dirty="0">
                    <a:solidFill>
                      <a:schemeClr val="bg1">
                        <a:lumMod val="95000"/>
                      </a:schemeClr>
                    </a:solidFill>
                    <a:latin typeface="Lato Heavy" charset="0"/>
                    <a:ea typeface="Lato Heavy" charset="0"/>
                    <a:cs typeface="Lato Heavy" charset="0"/>
                  </a:rPr>
                  <a:t>4</a:t>
                </a:r>
              </a:p>
            </p:txBody>
          </p:sp>
        </p:grpSp>
        <p:sp>
          <p:nvSpPr>
            <p:cNvPr id="15" name="Subtitle 2">
              <a:extLst>
                <a:ext uri="{FF2B5EF4-FFF2-40B4-BE49-F238E27FC236}">
                  <a16:creationId xmlns:a16="http://schemas.microsoft.com/office/drawing/2014/main" id="{89322107-6CF9-974B-B24D-93DD1DA3317A}"/>
                </a:ext>
              </a:extLst>
            </p:cNvPr>
            <p:cNvSpPr txBox="1">
              <a:spLocks/>
            </p:cNvSpPr>
            <p:nvPr/>
          </p:nvSpPr>
          <p:spPr>
            <a:xfrm>
              <a:off x="7675956" y="8387423"/>
              <a:ext cx="3337138" cy="1793597"/>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581"/>
                </a:lnSpc>
              </a:pPr>
              <a:r>
                <a:rPr lang="en-US" sz="1650" dirty="0">
                  <a:solidFill>
                    <a:schemeClr val="tx1"/>
                  </a:solidFill>
                  <a:latin typeface="Lato Light" charset="0"/>
                  <a:ea typeface="Lato Light" charset="0"/>
                  <a:cs typeface="Lato Light" charset="0"/>
                </a:rPr>
                <a:t>In some jurisdictions, the participants and parties cannot testify about what was said in the mediation, thus preserving business relationships.</a:t>
              </a:r>
            </a:p>
          </p:txBody>
        </p:sp>
        <p:sp>
          <p:nvSpPr>
            <p:cNvPr id="16" name="TextBox 15">
              <a:extLst>
                <a:ext uri="{FF2B5EF4-FFF2-40B4-BE49-F238E27FC236}">
                  <a16:creationId xmlns:a16="http://schemas.microsoft.com/office/drawing/2014/main" id="{6C2157B6-672A-0747-9839-5E016C8276DD}"/>
                </a:ext>
              </a:extLst>
            </p:cNvPr>
            <p:cNvSpPr txBox="1"/>
            <p:nvPr/>
          </p:nvSpPr>
          <p:spPr>
            <a:xfrm>
              <a:off x="7784301" y="7868132"/>
              <a:ext cx="1875835"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CONFIDENTIAL</a:t>
              </a:r>
            </a:p>
          </p:txBody>
        </p:sp>
        <p:sp>
          <p:nvSpPr>
            <p:cNvPr id="17" name="Subtitle 2">
              <a:extLst>
                <a:ext uri="{FF2B5EF4-FFF2-40B4-BE49-F238E27FC236}">
                  <a16:creationId xmlns:a16="http://schemas.microsoft.com/office/drawing/2014/main" id="{33281565-878C-2644-A02D-4D5C5545DF5D}"/>
                </a:ext>
              </a:extLst>
            </p:cNvPr>
            <p:cNvSpPr txBox="1">
              <a:spLocks/>
            </p:cNvSpPr>
            <p:nvPr/>
          </p:nvSpPr>
          <p:spPr>
            <a:xfrm>
              <a:off x="7675956" y="2911450"/>
              <a:ext cx="3337138" cy="1126748"/>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581"/>
                </a:lnSpc>
              </a:pPr>
              <a:r>
                <a:rPr lang="en-US" sz="1650" dirty="0">
                  <a:solidFill>
                    <a:schemeClr val="tx1"/>
                  </a:solidFill>
                  <a:latin typeface="Lato Light" charset="0"/>
                  <a:ea typeface="Lato Light" charset="0"/>
                  <a:cs typeface="Lato Light" charset="0"/>
                </a:rPr>
                <a:t>Mediation often resolves a dispute in a single day or in a couple of days.</a:t>
              </a:r>
            </a:p>
          </p:txBody>
        </p:sp>
        <p:sp>
          <p:nvSpPr>
            <p:cNvPr id="20" name="TextBox 19">
              <a:extLst>
                <a:ext uri="{FF2B5EF4-FFF2-40B4-BE49-F238E27FC236}">
                  <a16:creationId xmlns:a16="http://schemas.microsoft.com/office/drawing/2014/main" id="{89736BAA-C505-5B47-AF22-ADEA5589326B}"/>
                </a:ext>
              </a:extLst>
            </p:cNvPr>
            <p:cNvSpPr txBox="1"/>
            <p:nvPr/>
          </p:nvSpPr>
          <p:spPr>
            <a:xfrm>
              <a:off x="7784301" y="2392159"/>
              <a:ext cx="1682833"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TIME-SAVING</a:t>
              </a:r>
            </a:p>
          </p:txBody>
        </p:sp>
        <p:sp>
          <p:nvSpPr>
            <p:cNvPr id="24" name="Subtitle 2">
              <a:extLst>
                <a:ext uri="{FF2B5EF4-FFF2-40B4-BE49-F238E27FC236}">
                  <a16:creationId xmlns:a16="http://schemas.microsoft.com/office/drawing/2014/main" id="{3A8B40E3-DBB1-B049-9069-539CF8F3BA6D}"/>
                </a:ext>
              </a:extLst>
            </p:cNvPr>
            <p:cNvSpPr txBox="1">
              <a:spLocks/>
            </p:cNvSpPr>
            <p:nvPr/>
          </p:nvSpPr>
          <p:spPr>
            <a:xfrm>
              <a:off x="7675956" y="5649437"/>
              <a:ext cx="3337138" cy="1126748"/>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581"/>
                </a:lnSpc>
              </a:pPr>
              <a:r>
                <a:rPr lang="en-US" sz="1650" dirty="0">
                  <a:solidFill>
                    <a:schemeClr val="tx1"/>
                  </a:solidFill>
                  <a:latin typeface="Lato Light" charset="0"/>
                  <a:ea typeface="Lato Light" charset="0"/>
                  <a:cs typeface="Lato Light" charset="0"/>
                </a:rPr>
                <a:t>Both parties must be willing to come to the table to explore potential solutions.</a:t>
              </a:r>
            </a:p>
          </p:txBody>
        </p:sp>
        <p:sp>
          <p:nvSpPr>
            <p:cNvPr id="25" name="TextBox 24">
              <a:extLst>
                <a:ext uri="{FF2B5EF4-FFF2-40B4-BE49-F238E27FC236}">
                  <a16:creationId xmlns:a16="http://schemas.microsoft.com/office/drawing/2014/main" id="{C3B506EE-4780-0C49-B859-655CF2B4A2D9}"/>
                </a:ext>
              </a:extLst>
            </p:cNvPr>
            <p:cNvSpPr txBox="1"/>
            <p:nvPr/>
          </p:nvSpPr>
          <p:spPr>
            <a:xfrm>
              <a:off x="7784301" y="5130145"/>
              <a:ext cx="1593962"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VOLUNTARY</a:t>
              </a:r>
            </a:p>
          </p:txBody>
        </p:sp>
        <p:sp>
          <p:nvSpPr>
            <p:cNvPr id="26" name="TextBox 25">
              <a:extLst>
                <a:ext uri="{FF2B5EF4-FFF2-40B4-BE49-F238E27FC236}">
                  <a16:creationId xmlns:a16="http://schemas.microsoft.com/office/drawing/2014/main" id="{60E5B3D9-0E5C-094B-A954-584E2AA97DCE}"/>
                </a:ext>
              </a:extLst>
            </p:cNvPr>
            <p:cNvSpPr txBox="1"/>
            <p:nvPr/>
          </p:nvSpPr>
          <p:spPr>
            <a:xfrm>
              <a:off x="6283847" y="4756485"/>
              <a:ext cx="1069379" cy="1708609"/>
            </a:xfrm>
            <a:prstGeom prst="rect">
              <a:avLst/>
            </a:prstGeom>
            <a:noFill/>
          </p:spPr>
          <p:txBody>
            <a:bodyPr wrap="square" rtlCol="0">
              <a:spAutoFit/>
            </a:bodyPr>
            <a:lstStyle/>
            <a:p>
              <a:pPr algn="ctr"/>
              <a:r>
                <a:rPr lang="en-US" sz="10503" b="1" dirty="0">
                  <a:solidFill>
                    <a:schemeClr val="bg1">
                      <a:lumMod val="95000"/>
                    </a:schemeClr>
                  </a:solidFill>
                  <a:latin typeface="Lato Heavy" charset="0"/>
                  <a:ea typeface="Lato Heavy" charset="0"/>
                  <a:cs typeface="Lato Heavy" charset="0"/>
                </a:rPr>
                <a:t>2</a:t>
              </a:r>
            </a:p>
          </p:txBody>
        </p:sp>
        <p:sp>
          <p:nvSpPr>
            <p:cNvPr id="29" name="TextBox 28">
              <a:extLst>
                <a:ext uri="{FF2B5EF4-FFF2-40B4-BE49-F238E27FC236}">
                  <a16:creationId xmlns:a16="http://schemas.microsoft.com/office/drawing/2014/main" id="{062F9C96-7BFE-8740-831A-4DE1353BA025}"/>
                </a:ext>
              </a:extLst>
            </p:cNvPr>
            <p:cNvSpPr txBox="1"/>
            <p:nvPr/>
          </p:nvSpPr>
          <p:spPr>
            <a:xfrm>
              <a:off x="6283847" y="7494471"/>
              <a:ext cx="1069379" cy="1708609"/>
            </a:xfrm>
            <a:prstGeom prst="rect">
              <a:avLst/>
            </a:prstGeom>
            <a:noFill/>
          </p:spPr>
          <p:txBody>
            <a:bodyPr wrap="square" rtlCol="0">
              <a:spAutoFit/>
            </a:bodyPr>
            <a:lstStyle/>
            <a:p>
              <a:pPr algn="ctr"/>
              <a:r>
                <a:rPr lang="en-US" sz="10503" b="1" dirty="0">
                  <a:solidFill>
                    <a:schemeClr val="bg1">
                      <a:lumMod val="95000"/>
                    </a:schemeClr>
                  </a:solidFill>
                  <a:latin typeface="Lato Heavy" charset="0"/>
                  <a:ea typeface="Lato Heavy" charset="0"/>
                  <a:cs typeface="Lato Heavy" charset="0"/>
                </a:rPr>
                <a:t>3</a:t>
              </a:r>
            </a:p>
          </p:txBody>
        </p:sp>
        <p:sp>
          <p:nvSpPr>
            <p:cNvPr id="30" name="TextBox 29">
              <a:extLst>
                <a:ext uri="{FF2B5EF4-FFF2-40B4-BE49-F238E27FC236}">
                  <a16:creationId xmlns:a16="http://schemas.microsoft.com/office/drawing/2014/main" id="{C4DFAC56-7921-7B48-8427-1B726E554874}"/>
                </a:ext>
              </a:extLst>
            </p:cNvPr>
            <p:cNvSpPr txBox="1"/>
            <p:nvPr/>
          </p:nvSpPr>
          <p:spPr>
            <a:xfrm>
              <a:off x="6283847" y="2164473"/>
              <a:ext cx="1069379" cy="1708609"/>
            </a:xfrm>
            <a:prstGeom prst="rect">
              <a:avLst/>
            </a:prstGeom>
            <a:noFill/>
          </p:spPr>
          <p:txBody>
            <a:bodyPr wrap="square" rtlCol="0">
              <a:spAutoFit/>
            </a:bodyPr>
            <a:lstStyle/>
            <a:p>
              <a:pPr algn="ctr"/>
              <a:r>
                <a:rPr lang="en-US" sz="10503" b="1" dirty="0">
                  <a:solidFill>
                    <a:schemeClr val="bg1">
                      <a:lumMod val="95000"/>
                    </a:schemeClr>
                  </a:solidFill>
                  <a:latin typeface="Lato Heavy" charset="0"/>
                  <a:ea typeface="Lato Heavy" charset="0"/>
                  <a:cs typeface="Lato Heavy" charset="0"/>
                </a:rPr>
                <a:t>1</a:t>
              </a:r>
            </a:p>
          </p:txBody>
        </p:sp>
      </p:grpSp>
      <p:sp>
        <p:nvSpPr>
          <p:cNvPr id="31" name="Rectangle 30">
            <a:extLst>
              <a:ext uri="{FF2B5EF4-FFF2-40B4-BE49-F238E27FC236}">
                <a16:creationId xmlns:a16="http://schemas.microsoft.com/office/drawing/2014/main" id="{2067C91F-88A2-4F4B-8F68-8C30A69A2913}"/>
              </a:ext>
            </a:extLst>
          </p:cNvPr>
          <p:cNvSpPr/>
          <p:nvPr/>
        </p:nvSpPr>
        <p:spPr>
          <a:xfrm>
            <a:off x="0" y="-129229"/>
            <a:ext cx="5655141" cy="11688458"/>
          </a:xfrm>
          <a:prstGeom prst="rect">
            <a:avLst/>
          </a:prstGeom>
          <a:solidFill>
            <a:schemeClr val="accent6">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2" name="TextBox 31">
            <a:extLst>
              <a:ext uri="{FF2B5EF4-FFF2-40B4-BE49-F238E27FC236}">
                <a16:creationId xmlns:a16="http://schemas.microsoft.com/office/drawing/2014/main" id="{042D1449-C1FF-4C41-A23D-B3C83CAC8B84}"/>
              </a:ext>
            </a:extLst>
          </p:cNvPr>
          <p:cNvSpPr txBox="1"/>
          <p:nvPr/>
        </p:nvSpPr>
        <p:spPr>
          <a:xfrm>
            <a:off x="310484" y="4119356"/>
            <a:ext cx="5034172" cy="1380121"/>
          </a:xfrm>
          <a:prstGeom prst="rect">
            <a:avLst/>
          </a:prstGeom>
          <a:noFill/>
        </p:spPr>
        <p:txBody>
          <a:bodyPr wrap="square" rtlCol="0" anchor="ctr" anchorCtr="0">
            <a:spAutoFit/>
          </a:bodyPr>
          <a:lstStyle/>
          <a:p>
            <a:pPr>
              <a:lnSpc>
                <a:spcPts val="5296"/>
              </a:lnSpc>
            </a:pPr>
            <a:r>
              <a:rPr lang="en-US" sz="3200" b="1" spc="150" dirty="0">
                <a:solidFill>
                  <a:schemeClr val="bg1"/>
                </a:solidFill>
                <a:latin typeface="Lato Black" charset="0"/>
                <a:ea typeface="Lato Black" charset="0"/>
                <a:cs typeface="Lato Black" charset="0"/>
              </a:rPr>
              <a:t>The </a:t>
            </a:r>
            <a:r>
              <a:rPr lang="en-US" sz="3200" b="1" spc="150" dirty="0">
                <a:solidFill>
                  <a:schemeClr val="accent1"/>
                </a:solidFill>
                <a:latin typeface="Lato Black" charset="0"/>
                <a:ea typeface="Lato Black" charset="0"/>
                <a:cs typeface="Lato Black" charset="0"/>
              </a:rPr>
              <a:t>mediator</a:t>
            </a:r>
            <a:r>
              <a:rPr lang="en-US" sz="3200" b="1" spc="150" dirty="0">
                <a:solidFill>
                  <a:schemeClr val="bg1"/>
                </a:solidFill>
                <a:latin typeface="Lato Black" charset="0"/>
                <a:ea typeface="Lato Black" charset="0"/>
                <a:cs typeface="Lato Black" charset="0"/>
              </a:rPr>
              <a:t> controls the process…</a:t>
            </a:r>
          </a:p>
        </p:txBody>
      </p:sp>
      <p:sp>
        <p:nvSpPr>
          <p:cNvPr id="34" name="TextBox 33">
            <a:extLst>
              <a:ext uri="{FF2B5EF4-FFF2-40B4-BE49-F238E27FC236}">
                <a16:creationId xmlns:a16="http://schemas.microsoft.com/office/drawing/2014/main" id="{46F4522E-307A-3F41-8075-1160B4A90D28}"/>
              </a:ext>
            </a:extLst>
          </p:cNvPr>
          <p:cNvSpPr txBox="1"/>
          <p:nvPr/>
        </p:nvSpPr>
        <p:spPr>
          <a:xfrm>
            <a:off x="310484" y="5499477"/>
            <a:ext cx="5034172" cy="1369157"/>
          </a:xfrm>
          <a:prstGeom prst="rect">
            <a:avLst/>
          </a:prstGeom>
          <a:noFill/>
        </p:spPr>
        <p:txBody>
          <a:bodyPr wrap="square" rtlCol="0" anchor="ctr" anchorCtr="0">
            <a:spAutoFit/>
          </a:bodyPr>
          <a:lstStyle/>
          <a:p>
            <a:pPr algn="r">
              <a:lnSpc>
                <a:spcPts val="5296"/>
              </a:lnSpc>
            </a:pPr>
            <a:r>
              <a:rPr lang="en-US" sz="3200" b="1" spc="150" dirty="0">
                <a:solidFill>
                  <a:schemeClr val="bg1"/>
                </a:solidFill>
                <a:latin typeface="Lato Black" charset="0"/>
                <a:ea typeface="Lato Black" charset="0"/>
                <a:cs typeface="Lato Black" charset="0"/>
              </a:rPr>
              <a:t>…the </a:t>
            </a:r>
            <a:r>
              <a:rPr lang="en-US" sz="3200" b="1" spc="150" dirty="0">
                <a:solidFill>
                  <a:schemeClr val="accent3"/>
                </a:solidFill>
                <a:latin typeface="Lato Black" charset="0"/>
                <a:ea typeface="Lato Black" charset="0"/>
                <a:cs typeface="Lato Black" charset="0"/>
              </a:rPr>
              <a:t>parties</a:t>
            </a:r>
            <a:r>
              <a:rPr lang="en-US" sz="3200" b="1" spc="150" dirty="0">
                <a:solidFill>
                  <a:schemeClr val="bg1"/>
                </a:solidFill>
                <a:latin typeface="Lato Black" charset="0"/>
                <a:ea typeface="Lato Black" charset="0"/>
                <a:cs typeface="Lato Black" charset="0"/>
              </a:rPr>
              <a:t> control the resolution!</a:t>
            </a:r>
          </a:p>
        </p:txBody>
      </p:sp>
      <p:sp>
        <p:nvSpPr>
          <p:cNvPr id="35" name="TextBox 34">
            <a:extLst>
              <a:ext uri="{FF2B5EF4-FFF2-40B4-BE49-F238E27FC236}">
                <a16:creationId xmlns:a16="http://schemas.microsoft.com/office/drawing/2014/main" id="{3487F59C-D1D1-F348-A310-924ED7A913F7}"/>
              </a:ext>
            </a:extLst>
          </p:cNvPr>
          <p:cNvSpPr txBox="1"/>
          <p:nvPr/>
        </p:nvSpPr>
        <p:spPr>
          <a:xfrm>
            <a:off x="6328409" y="929275"/>
            <a:ext cx="9369369"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Why Choose Mediation?</a:t>
            </a:r>
            <a:endParaRPr lang="id-ID" sz="6602" b="1" dirty="0">
              <a:solidFill>
                <a:schemeClr val="tx2"/>
              </a:solidFill>
              <a:latin typeface="Lato" charset="0"/>
              <a:ea typeface="Lato" charset="0"/>
              <a:cs typeface="Lato" charset="0"/>
            </a:endParaRPr>
          </a:p>
        </p:txBody>
      </p:sp>
    </p:spTree>
    <p:extLst>
      <p:ext uri="{BB962C8B-B14F-4D97-AF65-F5344CB8AC3E}">
        <p14:creationId xmlns:p14="http://schemas.microsoft.com/office/powerpoint/2010/main" val="40386090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623636" y="932518"/>
            <a:ext cx="9040753"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Why not try mediation?</a:t>
            </a:r>
            <a:endParaRPr lang="id-ID" sz="6602" b="1" dirty="0">
              <a:solidFill>
                <a:schemeClr val="tx2"/>
              </a:solidFill>
              <a:latin typeface="Lato" charset="0"/>
              <a:ea typeface="Lato" charset="0"/>
              <a:cs typeface="Lato" charset="0"/>
            </a:endParaRPr>
          </a:p>
        </p:txBody>
      </p:sp>
      <p:sp>
        <p:nvSpPr>
          <p:cNvPr id="26" name="Rectangle 25"/>
          <p:cNvSpPr/>
          <p:nvPr/>
        </p:nvSpPr>
        <p:spPr>
          <a:xfrm>
            <a:off x="8576907" y="2423643"/>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accent2"/>
              </a:solidFill>
              <a:latin typeface="Lato Light" charset="0"/>
            </a:endParaRPr>
          </a:p>
        </p:txBody>
      </p:sp>
      <p:sp>
        <p:nvSpPr>
          <p:cNvPr id="27" name="Subtitle 2"/>
          <p:cNvSpPr txBox="1">
            <a:spLocks/>
          </p:cNvSpPr>
          <p:nvPr/>
        </p:nvSpPr>
        <p:spPr>
          <a:xfrm>
            <a:off x="2584281" y="1837568"/>
            <a:ext cx="13150389"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326" dirty="0">
                <a:latin typeface="Lato Light"/>
                <a:cs typeface="Lato Light"/>
              </a:rPr>
              <a:t>In addition to saving money, there are other reasons that savvy businesses try to </a:t>
            </a:r>
            <a:r>
              <a:rPr lang="en-US" sz="2326" b="1" dirty="0">
                <a:solidFill>
                  <a:schemeClr val="accent1"/>
                </a:solidFill>
                <a:latin typeface="Lato Light"/>
                <a:cs typeface="Lato Light"/>
              </a:rPr>
              <a:t>avoid going to court</a:t>
            </a:r>
            <a:r>
              <a:rPr lang="en-US" sz="2326" dirty="0">
                <a:latin typeface="Lato Light"/>
                <a:cs typeface="Lato Light"/>
              </a:rPr>
              <a:t>…</a:t>
            </a:r>
          </a:p>
        </p:txBody>
      </p:sp>
      <p:sp>
        <p:nvSpPr>
          <p:cNvPr id="21" name="Rectangle 20"/>
          <p:cNvSpPr/>
          <p:nvPr/>
        </p:nvSpPr>
        <p:spPr>
          <a:xfrm>
            <a:off x="0" y="3977327"/>
            <a:ext cx="6096000" cy="2709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2" name="Rectangle 21"/>
          <p:cNvSpPr/>
          <p:nvPr/>
        </p:nvSpPr>
        <p:spPr>
          <a:xfrm>
            <a:off x="6096000" y="3977327"/>
            <a:ext cx="6096000" cy="27096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3" name="Rectangle 22"/>
          <p:cNvSpPr/>
          <p:nvPr/>
        </p:nvSpPr>
        <p:spPr>
          <a:xfrm>
            <a:off x="12192001" y="3977327"/>
            <a:ext cx="6096000" cy="27096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4" name="TextBox 33"/>
          <p:cNvSpPr txBox="1"/>
          <p:nvPr/>
        </p:nvSpPr>
        <p:spPr>
          <a:xfrm>
            <a:off x="13565222" y="5011857"/>
            <a:ext cx="3384260" cy="715709"/>
          </a:xfrm>
          <a:prstGeom prst="rect">
            <a:avLst/>
          </a:prstGeom>
          <a:noFill/>
        </p:spPr>
        <p:txBody>
          <a:bodyPr wrap="none" rtlCol="0">
            <a:spAutoFit/>
          </a:bodyPr>
          <a:lstStyle/>
          <a:p>
            <a:r>
              <a:rPr lang="en-US" sz="4051" b="1" dirty="0">
                <a:solidFill>
                  <a:schemeClr val="bg1"/>
                </a:solidFill>
                <a:latin typeface="Lato Black" charset="0"/>
                <a:ea typeface="Lato Black" charset="0"/>
                <a:cs typeface="Lato Black" charset="0"/>
              </a:rPr>
              <a:t>A FIRST STEP</a:t>
            </a:r>
          </a:p>
        </p:txBody>
      </p:sp>
      <p:sp>
        <p:nvSpPr>
          <p:cNvPr id="43" name="TextBox 42"/>
          <p:cNvSpPr txBox="1"/>
          <p:nvPr/>
        </p:nvSpPr>
        <p:spPr>
          <a:xfrm>
            <a:off x="6662429" y="7108780"/>
            <a:ext cx="4963143" cy="2048269"/>
          </a:xfrm>
          <a:prstGeom prst="rect">
            <a:avLst/>
          </a:prstGeom>
          <a:noFill/>
        </p:spPr>
        <p:txBody>
          <a:bodyPr wrap="square" lIns="164607" tIns="82304" rIns="164607" bIns="82304" rtlCol="0">
            <a:spAutoFit/>
          </a:bodyPr>
          <a:lstStyle/>
          <a:p>
            <a:pPr algn="ctr">
              <a:lnSpc>
                <a:spcPts val="3031"/>
              </a:lnSpc>
            </a:pPr>
            <a:r>
              <a:rPr lang="en-US" sz="2000" dirty="0">
                <a:latin typeface="Lato Light" charset="0"/>
                <a:ea typeface="Lato Light" charset="0"/>
                <a:cs typeface="Lato Light" charset="0"/>
              </a:rPr>
              <a:t>Mediation doesn’t </a:t>
            </a:r>
            <a:r>
              <a:rPr lang="en-US" sz="2000" i="1" dirty="0">
                <a:latin typeface="Lato Light" charset="0"/>
                <a:ea typeface="Lato Light" charset="0"/>
                <a:cs typeface="Lato Light" charset="0"/>
              </a:rPr>
              <a:t>preclude</a:t>
            </a:r>
            <a:r>
              <a:rPr lang="en-US" sz="2000" dirty="0">
                <a:latin typeface="Lato Light" charset="0"/>
                <a:ea typeface="Lato Light" charset="0"/>
                <a:cs typeface="Lato Light" charset="0"/>
              </a:rPr>
              <a:t> litigation! The judge may ask the parties to mediate before trial. Why spend money to prepare for a trial that might not happen or spend money on discovery unnecessarily?</a:t>
            </a:r>
          </a:p>
        </p:txBody>
      </p:sp>
      <p:sp>
        <p:nvSpPr>
          <p:cNvPr id="44" name="TextBox 43"/>
          <p:cNvSpPr txBox="1"/>
          <p:nvPr/>
        </p:nvSpPr>
        <p:spPr>
          <a:xfrm>
            <a:off x="12866319" y="7108780"/>
            <a:ext cx="4782066" cy="2048269"/>
          </a:xfrm>
          <a:prstGeom prst="rect">
            <a:avLst/>
          </a:prstGeom>
          <a:noFill/>
        </p:spPr>
        <p:txBody>
          <a:bodyPr wrap="square" lIns="164607" tIns="82304" rIns="164607" bIns="82304" rtlCol="0">
            <a:spAutoFit/>
          </a:bodyPr>
          <a:lstStyle/>
          <a:p>
            <a:pPr algn="ctr">
              <a:lnSpc>
                <a:spcPts val="3031"/>
              </a:lnSpc>
            </a:pPr>
            <a:r>
              <a:rPr lang="en-US" sz="2000" dirty="0">
                <a:latin typeface="Lato Light" charset="0"/>
                <a:ea typeface="Lato Light" charset="0"/>
                <a:cs typeface="Lato Light" charset="0"/>
              </a:rPr>
              <a:t>Sometimes, mediation is a first step toward arbitration as it can help narrow the issues. If the parties choose to try arbitration or litigation, the mediation will remain confidential. </a:t>
            </a:r>
          </a:p>
        </p:txBody>
      </p:sp>
      <p:sp>
        <p:nvSpPr>
          <p:cNvPr id="45" name="TextBox 44"/>
          <p:cNvSpPr txBox="1"/>
          <p:nvPr/>
        </p:nvSpPr>
        <p:spPr>
          <a:xfrm>
            <a:off x="665540" y="7108780"/>
            <a:ext cx="4782066" cy="2048269"/>
          </a:xfrm>
          <a:prstGeom prst="rect">
            <a:avLst/>
          </a:prstGeom>
          <a:noFill/>
        </p:spPr>
        <p:txBody>
          <a:bodyPr wrap="square" lIns="164607" tIns="82304" rIns="164607" bIns="82304" rtlCol="0">
            <a:spAutoFit/>
          </a:bodyPr>
          <a:lstStyle/>
          <a:p>
            <a:pPr algn="ctr">
              <a:lnSpc>
                <a:spcPts val="3031"/>
              </a:lnSpc>
            </a:pPr>
            <a:r>
              <a:rPr lang="en-US" sz="2000" dirty="0">
                <a:latin typeface="Lato Light" charset="0"/>
                <a:ea typeface="Lato Light" charset="0"/>
                <a:cs typeface="Lato Light" charset="0"/>
              </a:rPr>
              <a:t>The </a:t>
            </a:r>
            <a:r>
              <a:rPr lang="en-US" sz="2000" b="1" i="1" dirty="0">
                <a:latin typeface="Lato Light" charset="0"/>
                <a:ea typeface="Lato Light" charset="0"/>
                <a:cs typeface="Lato Light" charset="0"/>
              </a:rPr>
              <a:t>earlier</a:t>
            </a:r>
            <a:r>
              <a:rPr lang="en-US" sz="2000" dirty="0">
                <a:latin typeface="Lato Light" charset="0"/>
                <a:ea typeface="Lato Light" charset="0"/>
                <a:cs typeface="Lato Light" charset="0"/>
              </a:rPr>
              <a:t> you engage in mediation, the more likely you are to realize the maximum benefits. You can also use mediation to narrow the issues and limit time and money spent on discovery.</a:t>
            </a:r>
          </a:p>
        </p:txBody>
      </p:sp>
      <p:sp>
        <p:nvSpPr>
          <p:cNvPr id="53" name="TextBox 52"/>
          <p:cNvSpPr txBox="1"/>
          <p:nvPr/>
        </p:nvSpPr>
        <p:spPr>
          <a:xfrm>
            <a:off x="641489" y="5002527"/>
            <a:ext cx="4830168" cy="715709"/>
          </a:xfrm>
          <a:prstGeom prst="rect">
            <a:avLst/>
          </a:prstGeom>
          <a:noFill/>
        </p:spPr>
        <p:txBody>
          <a:bodyPr wrap="none" rtlCol="0">
            <a:spAutoFit/>
          </a:bodyPr>
          <a:lstStyle/>
          <a:p>
            <a:r>
              <a:rPr lang="en-US" sz="4051" b="1" dirty="0">
                <a:solidFill>
                  <a:schemeClr val="bg1"/>
                </a:solidFill>
                <a:latin typeface="Lato Black" charset="0"/>
                <a:ea typeface="Lato Black" charset="0"/>
                <a:cs typeface="Lato Black" charset="0"/>
              </a:rPr>
              <a:t>EARLIER IS BETTER</a:t>
            </a:r>
          </a:p>
        </p:txBody>
      </p:sp>
      <p:sp>
        <p:nvSpPr>
          <p:cNvPr id="54" name="TextBox 53"/>
          <p:cNvSpPr txBox="1"/>
          <p:nvPr/>
        </p:nvSpPr>
        <p:spPr>
          <a:xfrm>
            <a:off x="7561638" y="5007192"/>
            <a:ext cx="3195618" cy="715709"/>
          </a:xfrm>
          <a:prstGeom prst="rect">
            <a:avLst/>
          </a:prstGeom>
          <a:noFill/>
        </p:spPr>
        <p:txBody>
          <a:bodyPr wrap="none" rtlCol="0">
            <a:spAutoFit/>
          </a:bodyPr>
          <a:lstStyle/>
          <a:p>
            <a:r>
              <a:rPr lang="en-US" sz="4051" b="1" dirty="0">
                <a:solidFill>
                  <a:schemeClr val="bg1"/>
                </a:solidFill>
                <a:latin typeface="Lato Black" charset="0"/>
                <a:ea typeface="Lato Black" charset="0"/>
                <a:cs typeface="Lato Black" charset="0"/>
              </a:rPr>
              <a:t>WHY WAIT?</a:t>
            </a:r>
          </a:p>
        </p:txBody>
      </p:sp>
      <p:sp>
        <p:nvSpPr>
          <p:cNvPr id="2" name="Rectangle 1">
            <a:extLst>
              <a:ext uri="{FF2B5EF4-FFF2-40B4-BE49-F238E27FC236}">
                <a16:creationId xmlns:a16="http://schemas.microsoft.com/office/drawing/2014/main" id="{350AE3ED-15FA-9A4C-BA8E-F732D267C6EA}"/>
              </a:ext>
            </a:extLst>
          </p:cNvPr>
          <p:cNvSpPr/>
          <p:nvPr/>
        </p:nvSpPr>
        <p:spPr>
          <a:xfrm>
            <a:off x="6096000" y="10095722"/>
            <a:ext cx="6096000" cy="133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6939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5400000">
            <a:off x="14307364" y="4058616"/>
            <a:ext cx="2406613" cy="2074667"/>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2" name="Hexagon 51"/>
          <p:cNvSpPr/>
          <p:nvPr/>
        </p:nvSpPr>
        <p:spPr>
          <a:xfrm rot="5400000">
            <a:off x="10073615" y="4058616"/>
            <a:ext cx="2406613" cy="207466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3" name="Hexagon 52"/>
          <p:cNvSpPr/>
          <p:nvPr/>
        </p:nvSpPr>
        <p:spPr>
          <a:xfrm rot="5400000">
            <a:off x="5839866" y="4058616"/>
            <a:ext cx="2406613" cy="2074667"/>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4" name="Hexagon 53"/>
          <p:cNvSpPr/>
          <p:nvPr/>
        </p:nvSpPr>
        <p:spPr>
          <a:xfrm rot="5400000">
            <a:off x="1606117" y="4058616"/>
            <a:ext cx="2406613" cy="207466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5" name="TextBox 54"/>
          <p:cNvSpPr txBox="1"/>
          <p:nvPr/>
        </p:nvSpPr>
        <p:spPr>
          <a:xfrm>
            <a:off x="5395164" y="6715603"/>
            <a:ext cx="3296032" cy="348813"/>
          </a:xfrm>
          <a:prstGeom prst="rect">
            <a:avLst/>
          </a:prstGeom>
          <a:noFill/>
        </p:spPr>
        <p:txBody>
          <a:bodyPr wrap="none" rtlCol="0" anchor="t" anchorCtr="1">
            <a:spAutoFit/>
          </a:bodyPr>
          <a:lstStyle/>
          <a:p>
            <a:pPr algn="ctr">
              <a:lnSpc>
                <a:spcPts val="2011"/>
              </a:lnSpc>
            </a:pPr>
            <a:r>
              <a:rPr lang="en-US" sz="2000" b="1" dirty="0">
                <a:solidFill>
                  <a:schemeClr val="tx2"/>
                </a:solidFill>
                <a:latin typeface="Lato" charset="0"/>
                <a:ea typeface="Lato" charset="0"/>
                <a:cs typeface="Lato" charset="0"/>
              </a:rPr>
              <a:t>PARTY CAUCUS SESSIONS</a:t>
            </a:r>
          </a:p>
        </p:txBody>
      </p:sp>
      <p:cxnSp>
        <p:nvCxnSpPr>
          <p:cNvPr id="57" name="Straight Connector 56"/>
          <p:cNvCxnSpPr>
            <a:cxnSpLocks/>
          </p:cNvCxnSpPr>
          <p:nvPr/>
        </p:nvCxnSpPr>
        <p:spPr>
          <a:xfrm>
            <a:off x="936132" y="7460970"/>
            <a:ext cx="1637498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700028" y="7368881"/>
            <a:ext cx="184179" cy="1841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9" name="Oval 58"/>
          <p:cNvSpPr/>
          <p:nvPr/>
        </p:nvSpPr>
        <p:spPr>
          <a:xfrm>
            <a:off x="6962838" y="7368881"/>
            <a:ext cx="184179" cy="1841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0" name="Oval 59"/>
          <p:cNvSpPr/>
          <p:nvPr/>
        </p:nvSpPr>
        <p:spPr>
          <a:xfrm>
            <a:off x="15418581" y="7368881"/>
            <a:ext cx="184179" cy="1841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2" name="Oval 61"/>
          <p:cNvSpPr/>
          <p:nvPr/>
        </p:nvSpPr>
        <p:spPr>
          <a:xfrm>
            <a:off x="11184832" y="7368881"/>
            <a:ext cx="184179" cy="1841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3" name="TextBox 62"/>
          <p:cNvSpPr txBox="1"/>
          <p:nvPr/>
        </p:nvSpPr>
        <p:spPr>
          <a:xfrm>
            <a:off x="14543101" y="6715603"/>
            <a:ext cx="1935146" cy="348813"/>
          </a:xfrm>
          <a:prstGeom prst="rect">
            <a:avLst/>
          </a:prstGeom>
          <a:noFill/>
        </p:spPr>
        <p:txBody>
          <a:bodyPr wrap="none" rtlCol="0" anchor="t" anchorCtr="1">
            <a:spAutoFit/>
          </a:bodyPr>
          <a:lstStyle/>
          <a:p>
            <a:pPr algn="ctr">
              <a:lnSpc>
                <a:spcPts val="2011"/>
              </a:lnSpc>
            </a:pPr>
            <a:r>
              <a:rPr lang="en-US" sz="2000" b="1" dirty="0">
                <a:solidFill>
                  <a:schemeClr val="tx2"/>
                </a:solidFill>
                <a:latin typeface="Lato" charset="0"/>
                <a:ea typeface="Lato" charset="0"/>
                <a:cs typeface="Lato" charset="0"/>
              </a:rPr>
              <a:t>NEGOTIATION</a:t>
            </a:r>
          </a:p>
        </p:txBody>
      </p:sp>
      <p:sp>
        <p:nvSpPr>
          <p:cNvPr id="64" name="TextBox 63"/>
          <p:cNvSpPr txBox="1"/>
          <p:nvPr/>
        </p:nvSpPr>
        <p:spPr>
          <a:xfrm>
            <a:off x="13809886" y="8041828"/>
            <a:ext cx="3401568" cy="1023412"/>
          </a:xfrm>
          <a:prstGeom prst="rect">
            <a:avLst/>
          </a:prstGeom>
          <a:noFill/>
        </p:spPr>
        <p:txBody>
          <a:bodyPr wrap="square" tIns="205794" rtlCol="0" anchor="t" anchorCtr="1">
            <a:spAutoFit/>
          </a:bodyPr>
          <a:lstStyle/>
          <a:p>
            <a:pPr algn="ctr">
              <a:lnSpc>
                <a:spcPts val="2011"/>
              </a:lnSpc>
            </a:pPr>
            <a:r>
              <a:rPr lang="en-US" sz="1800" dirty="0">
                <a:solidFill>
                  <a:schemeClr val="tx2"/>
                </a:solidFill>
                <a:latin typeface="Lato" charset="0"/>
                <a:ea typeface="Lato" charset="0"/>
                <a:cs typeface="Lato" charset="0"/>
              </a:rPr>
              <a:t>Parties bargain, make counter-proposals, and discuss details of the agreed terms.</a:t>
            </a:r>
          </a:p>
        </p:txBody>
      </p:sp>
      <p:sp>
        <p:nvSpPr>
          <p:cNvPr id="65" name="TextBox 64"/>
          <p:cNvSpPr txBox="1"/>
          <p:nvPr/>
        </p:nvSpPr>
        <p:spPr>
          <a:xfrm>
            <a:off x="9922138" y="6715603"/>
            <a:ext cx="2676117" cy="348813"/>
          </a:xfrm>
          <a:prstGeom prst="rect">
            <a:avLst/>
          </a:prstGeom>
          <a:noFill/>
        </p:spPr>
        <p:txBody>
          <a:bodyPr wrap="none" rtlCol="0" anchor="t" anchorCtr="1">
            <a:spAutoFit/>
          </a:bodyPr>
          <a:lstStyle/>
          <a:p>
            <a:pPr algn="ctr">
              <a:lnSpc>
                <a:spcPts val="2011"/>
              </a:lnSpc>
            </a:pPr>
            <a:r>
              <a:rPr lang="en-US" sz="2000" b="1" dirty="0">
                <a:solidFill>
                  <a:schemeClr val="tx2"/>
                </a:solidFill>
                <a:latin typeface="Lato" charset="0"/>
                <a:ea typeface="Lato" charset="0"/>
                <a:cs typeface="Lato" charset="0"/>
              </a:rPr>
              <a:t>GENERATE OPTIONS</a:t>
            </a:r>
          </a:p>
        </p:txBody>
      </p:sp>
      <p:sp>
        <p:nvSpPr>
          <p:cNvPr id="67" name="TextBox 66"/>
          <p:cNvSpPr txBox="1"/>
          <p:nvPr/>
        </p:nvSpPr>
        <p:spPr>
          <a:xfrm>
            <a:off x="1788939" y="6715603"/>
            <a:ext cx="2018502" cy="348813"/>
          </a:xfrm>
          <a:prstGeom prst="rect">
            <a:avLst/>
          </a:prstGeom>
          <a:noFill/>
        </p:spPr>
        <p:txBody>
          <a:bodyPr wrap="none" rtlCol="0" anchor="t" anchorCtr="1">
            <a:spAutoFit/>
          </a:bodyPr>
          <a:lstStyle/>
          <a:p>
            <a:pPr algn="ctr">
              <a:lnSpc>
                <a:spcPts val="2011"/>
              </a:lnSpc>
            </a:pPr>
            <a:r>
              <a:rPr lang="en-US" sz="2000" b="1" dirty="0">
                <a:solidFill>
                  <a:schemeClr val="tx2"/>
                </a:solidFill>
                <a:latin typeface="Lato" charset="0"/>
                <a:ea typeface="Lato" charset="0"/>
                <a:cs typeface="Lato" charset="0"/>
              </a:rPr>
              <a:t>JOINT SESSION</a:t>
            </a:r>
          </a:p>
        </p:txBody>
      </p:sp>
      <p:sp>
        <p:nvSpPr>
          <p:cNvPr id="68" name="TextBox 67"/>
          <p:cNvSpPr txBox="1"/>
          <p:nvPr/>
        </p:nvSpPr>
        <p:spPr>
          <a:xfrm>
            <a:off x="9576137" y="8041828"/>
            <a:ext cx="3401568" cy="1023412"/>
          </a:xfrm>
          <a:prstGeom prst="rect">
            <a:avLst/>
          </a:prstGeom>
          <a:noFill/>
        </p:spPr>
        <p:txBody>
          <a:bodyPr wrap="square" tIns="205794" rtlCol="0" anchor="t" anchorCtr="1">
            <a:spAutoFit/>
          </a:bodyPr>
          <a:lstStyle/>
          <a:p>
            <a:pPr algn="ctr">
              <a:lnSpc>
                <a:spcPts val="2011"/>
              </a:lnSpc>
            </a:pPr>
            <a:r>
              <a:rPr lang="en-US" sz="1800" dirty="0">
                <a:solidFill>
                  <a:schemeClr val="tx2"/>
                </a:solidFill>
                <a:latin typeface="Lato" charset="0"/>
                <a:ea typeface="Lato" charset="0"/>
                <a:cs typeface="Lato" charset="0"/>
              </a:rPr>
              <a:t>Either joint session to discuss potential solutions or mediator works with parties individually.</a:t>
            </a:r>
          </a:p>
        </p:txBody>
      </p:sp>
      <p:sp>
        <p:nvSpPr>
          <p:cNvPr id="69" name="TextBox 68"/>
          <p:cNvSpPr txBox="1"/>
          <p:nvPr/>
        </p:nvSpPr>
        <p:spPr>
          <a:xfrm>
            <a:off x="5354143" y="8041828"/>
            <a:ext cx="3401568" cy="1023412"/>
          </a:xfrm>
          <a:prstGeom prst="rect">
            <a:avLst/>
          </a:prstGeom>
          <a:noFill/>
        </p:spPr>
        <p:txBody>
          <a:bodyPr wrap="square" tIns="205794" rtlCol="0" anchor="t" anchorCtr="1">
            <a:spAutoFit/>
          </a:bodyPr>
          <a:lstStyle/>
          <a:p>
            <a:pPr algn="ctr">
              <a:lnSpc>
                <a:spcPts val="2011"/>
              </a:lnSpc>
            </a:pPr>
            <a:r>
              <a:rPr lang="en-US" sz="1800" dirty="0">
                <a:solidFill>
                  <a:schemeClr val="tx2"/>
                </a:solidFill>
                <a:latin typeface="Lato" charset="0"/>
                <a:ea typeface="Lato" charset="0"/>
                <a:cs typeface="Lato" charset="0"/>
              </a:rPr>
              <a:t>Private session with each party (and their representatives, if applicable) and the mediator.</a:t>
            </a:r>
          </a:p>
        </p:txBody>
      </p:sp>
      <p:sp>
        <p:nvSpPr>
          <p:cNvPr id="70" name="TextBox 69"/>
          <p:cNvSpPr txBox="1"/>
          <p:nvPr/>
        </p:nvSpPr>
        <p:spPr>
          <a:xfrm>
            <a:off x="1090638" y="8041828"/>
            <a:ext cx="3402958" cy="1023412"/>
          </a:xfrm>
          <a:prstGeom prst="rect">
            <a:avLst/>
          </a:prstGeom>
          <a:noFill/>
        </p:spPr>
        <p:txBody>
          <a:bodyPr wrap="square" tIns="205794" rtlCol="0" anchor="t" anchorCtr="1">
            <a:spAutoFit/>
          </a:bodyPr>
          <a:lstStyle/>
          <a:p>
            <a:pPr algn="ctr">
              <a:lnSpc>
                <a:spcPts val="2011"/>
              </a:lnSpc>
            </a:pPr>
            <a:r>
              <a:rPr lang="en-US" sz="1800" dirty="0">
                <a:solidFill>
                  <a:schemeClr val="tx2"/>
                </a:solidFill>
                <a:latin typeface="Lato" charset="0"/>
                <a:ea typeface="Lato" charset="0"/>
                <a:cs typeface="Lato" charset="0"/>
              </a:rPr>
              <a:t>Parties all talking together. Goal is for the mediator to help the parties determine the issues.</a:t>
            </a:r>
          </a:p>
        </p:txBody>
      </p:sp>
      <p:sp>
        <p:nvSpPr>
          <p:cNvPr id="25" name="TextBox 24"/>
          <p:cNvSpPr txBox="1"/>
          <p:nvPr/>
        </p:nvSpPr>
        <p:spPr>
          <a:xfrm>
            <a:off x="3826411" y="932518"/>
            <a:ext cx="10635228"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How does Mediation Work?</a:t>
            </a:r>
            <a:endParaRPr lang="id-ID" sz="6602" b="1" dirty="0">
              <a:solidFill>
                <a:schemeClr val="tx2"/>
              </a:solidFill>
              <a:latin typeface="Lato" charset="0"/>
              <a:ea typeface="Lato" charset="0"/>
              <a:cs typeface="Lato" charset="0"/>
            </a:endParaRPr>
          </a:p>
        </p:txBody>
      </p:sp>
      <p:sp>
        <p:nvSpPr>
          <p:cNvPr id="26" name="Rectangle 25"/>
          <p:cNvSpPr/>
          <p:nvPr/>
        </p:nvSpPr>
        <p:spPr>
          <a:xfrm>
            <a:off x="8576907" y="2423643"/>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accent2"/>
              </a:solidFill>
              <a:latin typeface="Lato Light" charset="0"/>
            </a:endParaRPr>
          </a:p>
        </p:txBody>
      </p:sp>
      <p:sp>
        <p:nvSpPr>
          <p:cNvPr id="27" name="Subtitle 2"/>
          <p:cNvSpPr txBox="1">
            <a:spLocks/>
          </p:cNvSpPr>
          <p:nvPr/>
        </p:nvSpPr>
        <p:spPr>
          <a:xfrm>
            <a:off x="936132" y="1796605"/>
            <a:ext cx="16446676"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326" dirty="0">
                <a:latin typeface="Lato Light"/>
                <a:cs typeface="Lato Light"/>
              </a:rPr>
              <a:t>The steps in a mediation vary and will be customized to the particulars of the case at hand, but it generally </a:t>
            </a:r>
            <a:r>
              <a:rPr lang="en-US" sz="2326" b="1" dirty="0">
                <a:solidFill>
                  <a:schemeClr val="accent1"/>
                </a:solidFill>
                <a:latin typeface="Lato Light"/>
                <a:cs typeface="Lato Light"/>
              </a:rPr>
              <a:t>includes these steps</a:t>
            </a:r>
          </a:p>
        </p:txBody>
      </p:sp>
      <p:sp>
        <p:nvSpPr>
          <p:cNvPr id="2" name="Rectangle 1">
            <a:extLst>
              <a:ext uri="{FF2B5EF4-FFF2-40B4-BE49-F238E27FC236}">
                <a16:creationId xmlns:a16="http://schemas.microsoft.com/office/drawing/2014/main" id="{B48AF39A-6C0B-D949-A3F8-1E2AFB9378D2}"/>
              </a:ext>
            </a:extLst>
          </p:cNvPr>
          <p:cNvSpPr/>
          <p:nvPr/>
        </p:nvSpPr>
        <p:spPr>
          <a:xfrm>
            <a:off x="6270171" y="10487608"/>
            <a:ext cx="5617029"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hape 2550">
            <a:extLst>
              <a:ext uri="{FF2B5EF4-FFF2-40B4-BE49-F238E27FC236}">
                <a16:creationId xmlns:a16="http://schemas.microsoft.com/office/drawing/2014/main" id="{5AB9A024-F4A4-7D41-86FD-C935A026ADDB}"/>
              </a:ext>
            </a:extLst>
          </p:cNvPr>
          <p:cNvSpPr>
            <a:spLocks noChangeAspect="1"/>
          </p:cNvSpPr>
          <p:nvPr/>
        </p:nvSpPr>
        <p:spPr>
          <a:xfrm>
            <a:off x="10865441" y="4684469"/>
            <a:ext cx="822960" cy="82296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0" name="Shape 2554">
            <a:extLst>
              <a:ext uri="{FF2B5EF4-FFF2-40B4-BE49-F238E27FC236}">
                <a16:creationId xmlns:a16="http://schemas.microsoft.com/office/drawing/2014/main" id="{1BE4BC27-4824-6A40-B155-0DA6EE09F294}"/>
              </a:ext>
            </a:extLst>
          </p:cNvPr>
          <p:cNvSpPr>
            <a:spLocks noChangeAspect="1"/>
          </p:cNvSpPr>
          <p:nvPr/>
        </p:nvSpPr>
        <p:spPr>
          <a:xfrm>
            <a:off x="15058042" y="4684469"/>
            <a:ext cx="905256" cy="82296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1" name="Shape 2613">
            <a:extLst>
              <a:ext uri="{FF2B5EF4-FFF2-40B4-BE49-F238E27FC236}">
                <a16:creationId xmlns:a16="http://schemas.microsoft.com/office/drawing/2014/main" id="{F021BAFA-7BC2-0943-8A6A-653DD8883B8A}"/>
              </a:ext>
            </a:extLst>
          </p:cNvPr>
          <p:cNvSpPr>
            <a:spLocks noChangeAspect="1"/>
          </p:cNvSpPr>
          <p:nvPr/>
        </p:nvSpPr>
        <p:spPr>
          <a:xfrm>
            <a:off x="2380637" y="4684469"/>
            <a:ext cx="822960" cy="822960"/>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2" name="Shape 2615">
            <a:extLst>
              <a:ext uri="{FF2B5EF4-FFF2-40B4-BE49-F238E27FC236}">
                <a16:creationId xmlns:a16="http://schemas.microsoft.com/office/drawing/2014/main" id="{95695047-F884-C546-94DF-14E3AB9A0DDF}"/>
              </a:ext>
            </a:extLst>
          </p:cNvPr>
          <p:cNvSpPr>
            <a:spLocks noChangeAspect="1"/>
          </p:cNvSpPr>
          <p:nvPr/>
        </p:nvSpPr>
        <p:spPr>
          <a:xfrm>
            <a:off x="6631692" y="4684469"/>
            <a:ext cx="822960" cy="822960"/>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3" name="Shape 2625">
            <a:extLst>
              <a:ext uri="{FF2B5EF4-FFF2-40B4-BE49-F238E27FC236}">
                <a16:creationId xmlns:a16="http://schemas.microsoft.com/office/drawing/2014/main" id="{3B5E1AEE-CDB4-5B43-86A4-0FC75E9FE1AA}"/>
              </a:ext>
            </a:extLst>
          </p:cNvPr>
          <p:cNvSpPr>
            <a:spLocks noChangeAspect="1"/>
          </p:cNvSpPr>
          <p:nvPr/>
        </p:nvSpPr>
        <p:spPr>
          <a:xfrm>
            <a:off x="153922" y="7049490"/>
            <a:ext cx="1005840" cy="822960"/>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5" name="Shape 2581">
            <a:extLst>
              <a:ext uri="{FF2B5EF4-FFF2-40B4-BE49-F238E27FC236}">
                <a16:creationId xmlns:a16="http://schemas.microsoft.com/office/drawing/2014/main" id="{57707E4B-23FD-9144-BF9C-F8DED34FC1C8}"/>
              </a:ext>
            </a:extLst>
          </p:cNvPr>
          <p:cNvSpPr>
            <a:spLocks noChangeAspect="1"/>
          </p:cNvSpPr>
          <p:nvPr/>
        </p:nvSpPr>
        <p:spPr>
          <a:xfrm>
            <a:off x="17311118" y="7049490"/>
            <a:ext cx="822960" cy="82296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220663875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A9B189-8F96-C746-960B-E3457CD87645}"/>
              </a:ext>
            </a:extLst>
          </p:cNvPr>
          <p:cNvSpPr/>
          <p:nvPr/>
        </p:nvSpPr>
        <p:spPr>
          <a:xfrm>
            <a:off x="6363478" y="10375641"/>
            <a:ext cx="5487520" cy="709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2C403B2-2BE7-D44C-BE95-9D9F3186DA79}"/>
              </a:ext>
            </a:extLst>
          </p:cNvPr>
          <p:cNvGrpSpPr/>
          <p:nvPr/>
        </p:nvGrpSpPr>
        <p:grpSpPr>
          <a:xfrm>
            <a:off x="1994752" y="6538777"/>
            <a:ext cx="6889508" cy="2957539"/>
            <a:chOff x="1994752" y="6121582"/>
            <a:chExt cx="6889508" cy="2957539"/>
          </a:xfrm>
        </p:grpSpPr>
        <p:sp>
          <p:nvSpPr>
            <p:cNvPr id="5" name="TextBox 4"/>
            <p:cNvSpPr txBox="1"/>
            <p:nvPr/>
          </p:nvSpPr>
          <p:spPr>
            <a:xfrm>
              <a:off x="1994752" y="6121582"/>
              <a:ext cx="6889508" cy="1754583"/>
            </a:xfrm>
            <a:prstGeom prst="rect">
              <a:avLst/>
            </a:prstGeom>
            <a:noFill/>
          </p:spPr>
          <p:txBody>
            <a:bodyPr wrap="square" rtlCol="0">
              <a:spAutoFit/>
            </a:bodyPr>
            <a:lstStyle/>
            <a:p>
              <a:r>
                <a:rPr lang="en-US" sz="5401" b="1" dirty="0">
                  <a:solidFill>
                    <a:schemeClr val="tx2"/>
                  </a:solidFill>
                  <a:latin typeface="Lato Black" charset="0"/>
                  <a:ea typeface="Lato Black" charset="0"/>
                  <a:cs typeface="Lato Black" charset="0"/>
                </a:rPr>
                <a:t>But </a:t>
              </a:r>
              <a:r>
                <a:rPr lang="en-US" sz="5401" b="1" i="1" dirty="0">
                  <a:solidFill>
                    <a:schemeClr val="tx2"/>
                  </a:solidFill>
                  <a:latin typeface="Lato Black" charset="0"/>
                  <a:ea typeface="Lato Black" charset="0"/>
                  <a:cs typeface="Lato Black" charset="0"/>
                </a:rPr>
                <a:t>does</a:t>
              </a:r>
              <a:r>
                <a:rPr lang="en-US" sz="5401" b="1" dirty="0">
                  <a:solidFill>
                    <a:schemeClr val="tx2"/>
                  </a:solidFill>
                  <a:latin typeface="Lato Black" charset="0"/>
                  <a:ea typeface="Lato Black" charset="0"/>
                  <a:cs typeface="Lato Black" charset="0"/>
                </a:rPr>
                <a:t> mediation really work?</a:t>
              </a:r>
            </a:p>
          </p:txBody>
        </p:sp>
        <p:sp>
          <p:nvSpPr>
            <p:cNvPr id="9" name="TextBox 8"/>
            <p:cNvSpPr txBox="1"/>
            <p:nvPr/>
          </p:nvSpPr>
          <p:spPr>
            <a:xfrm>
              <a:off x="1994753" y="8186360"/>
              <a:ext cx="6025842" cy="892761"/>
            </a:xfrm>
            <a:prstGeom prst="rect">
              <a:avLst/>
            </a:prstGeom>
            <a:noFill/>
          </p:spPr>
          <p:txBody>
            <a:bodyPr wrap="square" lIns="164607" tIns="82304" rIns="164607" bIns="82304" rtlCol="0">
              <a:spAutoFit/>
            </a:bodyPr>
            <a:lstStyle/>
            <a:p>
              <a:pPr algn="just">
                <a:lnSpc>
                  <a:spcPts val="3031"/>
                </a:lnSpc>
              </a:pPr>
              <a:r>
                <a:rPr lang="en-US" sz="1951" dirty="0">
                  <a:latin typeface="Lato Light" charset="0"/>
                  <a:ea typeface="Lato Light" charset="0"/>
                  <a:cs typeface="Lato Light" charset="0"/>
                </a:rPr>
                <a:t>According to the U.S. Small Business Development Center (SBDC), </a:t>
              </a:r>
              <a:r>
                <a:rPr lang="en-US" sz="1951" b="1" dirty="0">
                  <a:latin typeface="Lato" panose="020F0502020204030203" pitchFamily="34" charset="77"/>
                  <a:ea typeface="Lato Light" charset="0"/>
                  <a:cs typeface="Lato Light" charset="0"/>
                </a:rPr>
                <a:t>YES!</a:t>
              </a:r>
            </a:p>
          </p:txBody>
        </p:sp>
      </p:grpSp>
      <p:grpSp>
        <p:nvGrpSpPr>
          <p:cNvPr id="20" name="Group 19">
            <a:extLst>
              <a:ext uri="{FF2B5EF4-FFF2-40B4-BE49-F238E27FC236}">
                <a16:creationId xmlns:a16="http://schemas.microsoft.com/office/drawing/2014/main" id="{147384F7-D5E3-1E4F-B14C-4B17FCBC39FF}"/>
              </a:ext>
            </a:extLst>
          </p:cNvPr>
          <p:cNvGrpSpPr/>
          <p:nvPr/>
        </p:nvGrpSpPr>
        <p:grpSpPr>
          <a:xfrm>
            <a:off x="9946435" y="4440913"/>
            <a:ext cx="4675437" cy="6643854"/>
            <a:chOff x="9923585" y="4695619"/>
            <a:chExt cx="4675437" cy="6643854"/>
          </a:xfrm>
        </p:grpSpPr>
        <p:grpSp>
          <p:nvGrpSpPr>
            <p:cNvPr id="19" name="Group 18">
              <a:extLst>
                <a:ext uri="{FF2B5EF4-FFF2-40B4-BE49-F238E27FC236}">
                  <a16:creationId xmlns:a16="http://schemas.microsoft.com/office/drawing/2014/main" id="{D8C62DFF-BD06-EA41-B260-192D849946FE}"/>
                </a:ext>
              </a:extLst>
            </p:cNvPr>
            <p:cNvGrpSpPr/>
            <p:nvPr/>
          </p:nvGrpSpPr>
          <p:grpSpPr>
            <a:xfrm>
              <a:off x="9965416" y="8186360"/>
              <a:ext cx="4633606" cy="3153113"/>
              <a:chOff x="9965416" y="8186360"/>
              <a:chExt cx="4633606" cy="3153113"/>
            </a:xfrm>
          </p:grpSpPr>
          <p:sp>
            <p:nvSpPr>
              <p:cNvPr id="7" name="Subtitle 2">
                <a:extLst>
                  <a:ext uri="{FF2B5EF4-FFF2-40B4-BE49-F238E27FC236}">
                    <a16:creationId xmlns:a16="http://schemas.microsoft.com/office/drawing/2014/main" id="{8C3F9BAF-4B75-7E4C-83BD-DD5D3B3462DA}"/>
                  </a:ext>
                </a:extLst>
              </p:cNvPr>
              <p:cNvSpPr txBox="1">
                <a:spLocks/>
              </p:cNvSpPr>
              <p:nvPr/>
            </p:nvSpPr>
            <p:spPr>
              <a:xfrm>
                <a:off x="9965416" y="10063453"/>
                <a:ext cx="4633606" cy="127602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951" dirty="0">
                    <a:solidFill>
                      <a:schemeClr val="tx1"/>
                    </a:solidFill>
                    <a:latin typeface="Lato Light" charset="0"/>
                    <a:ea typeface="Lato Light" charset="0"/>
                    <a:cs typeface="Lato Light" charset="0"/>
                  </a:rPr>
                  <a:t>Even when the parties do not initiate the mediation themselves, the mediation success rate is still 75%.</a:t>
                </a:r>
              </a:p>
            </p:txBody>
          </p:sp>
          <p:sp>
            <p:nvSpPr>
              <p:cNvPr id="8" name="TextBox 7">
                <a:extLst>
                  <a:ext uri="{FF2B5EF4-FFF2-40B4-BE49-F238E27FC236}">
                    <a16:creationId xmlns:a16="http://schemas.microsoft.com/office/drawing/2014/main" id="{D9E0136B-DEE6-F84A-921D-6D9A84C19676}"/>
                  </a:ext>
                </a:extLst>
              </p:cNvPr>
              <p:cNvSpPr txBox="1"/>
              <p:nvPr/>
            </p:nvSpPr>
            <p:spPr>
              <a:xfrm>
                <a:off x="11203886" y="8186360"/>
                <a:ext cx="2073004" cy="1246816"/>
              </a:xfrm>
              <a:prstGeom prst="rect">
                <a:avLst/>
              </a:prstGeom>
              <a:noFill/>
            </p:spPr>
            <p:txBody>
              <a:bodyPr wrap="none" rtlCol="0">
                <a:spAutoFit/>
              </a:bodyPr>
              <a:lstStyle/>
              <a:p>
                <a:pPr algn="ctr"/>
                <a:r>
                  <a:rPr lang="en-US" sz="7502" b="1" dirty="0">
                    <a:solidFill>
                      <a:schemeClr val="accent1"/>
                    </a:solidFill>
                    <a:latin typeface="Lato Bold" charset="0"/>
                    <a:ea typeface="Lato Bold" charset="0"/>
                    <a:cs typeface="Lato Bold" charset="0"/>
                  </a:rPr>
                  <a:t>75%</a:t>
                </a:r>
              </a:p>
            </p:txBody>
          </p:sp>
          <p:sp>
            <p:nvSpPr>
              <p:cNvPr id="11" name="TextBox 10">
                <a:extLst>
                  <a:ext uri="{FF2B5EF4-FFF2-40B4-BE49-F238E27FC236}">
                    <a16:creationId xmlns:a16="http://schemas.microsoft.com/office/drawing/2014/main" id="{7C7AAA0D-9FDF-6648-9900-39C855209DFC}"/>
                  </a:ext>
                </a:extLst>
              </p:cNvPr>
              <p:cNvSpPr txBox="1"/>
              <p:nvPr/>
            </p:nvSpPr>
            <p:spPr>
              <a:xfrm>
                <a:off x="10797785" y="9396551"/>
                <a:ext cx="2885213" cy="348813"/>
              </a:xfrm>
              <a:prstGeom prst="rect">
                <a:avLst/>
              </a:prstGeom>
              <a:noFill/>
            </p:spPr>
            <p:txBody>
              <a:bodyPr wrap="none" rtlCol="0" anchor="t" anchorCtr="1">
                <a:spAutoFit/>
              </a:bodyPr>
              <a:lstStyle/>
              <a:p>
                <a:pPr algn="ctr">
                  <a:lnSpc>
                    <a:spcPts val="2011"/>
                  </a:lnSpc>
                </a:pPr>
                <a:r>
                  <a:rPr lang="en-US" sz="1800" b="1" dirty="0">
                    <a:latin typeface="Lato Black" charset="0"/>
                    <a:ea typeface="Lato Black" charset="0"/>
                    <a:cs typeface="Lato Black" charset="0"/>
                  </a:rPr>
                  <a:t>WHEN COURT ORDERED</a:t>
                </a:r>
              </a:p>
            </p:txBody>
          </p:sp>
          <p:cxnSp>
            <p:nvCxnSpPr>
              <p:cNvPr id="12" name="Straight Connector 11">
                <a:extLst>
                  <a:ext uri="{FF2B5EF4-FFF2-40B4-BE49-F238E27FC236}">
                    <a16:creationId xmlns:a16="http://schemas.microsoft.com/office/drawing/2014/main" id="{E655D2B1-B7D7-3642-A8CC-6D81D8F6CC1C}"/>
                  </a:ext>
                </a:extLst>
              </p:cNvPr>
              <p:cNvCxnSpPr/>
              <p:nvPr/>
            </p:nvCxnSpPr>
            <p:spPr>
              <a:xfrm>
                <a:off x="12140004" y="9930565"/>
                <a:ext cx="28443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9C71FFBD-AC97-1546-9CAF-4C20A6501694}"/>
                </a:ext>
              </a:extLst>
            </p:cNvPr>
            <p:cNvGrpSpPr/>
            <p:nvPr/>
          </p:nvGrpSpPr>
          <p:grpSpPr>
            <a:xfrm>
              <a:off x="9923585" y="4695619"/>
              <a:ext cx="4633606" cy="3148846"/>
              <a:chOff x="9923585" y="5096767"/>
              <a:chExt cx="4633606" cy="3148846"/>
            </a:xfrm>
          </p:grpSpPr>
          <p:sp>
            <p:nvSpPr>
              <p:cNvPr id="14" name="Subtitle 2">
                <a:extLst>
                  <a:ext uri="{FF2B5EF4-FFF2-40B4-BE49-F238E27FC236}">
                    <a16:creationId xmlns:a16="http://schemas.microsoft.com/office/drawing/2014/main" id="{C90CD648-5A7F-4847-8CC3-FF5191856886}"/>
                  </a:ext>
                </a:extLst>
              </p:cNvPr>
              <p:cNvSpPr txBox="1">
                <a:spLocks/>
              </p:cNvSpPr>
              <p:nvPr/>
            </p:nvSpPr>
            <p:spPr>
              <a:xfrm>
                <a:off x="9923585" y="6969593"/>
                <a:ext cx="4633606" cy="127602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951" dirty="0">
                    <a:solidFill>
                      <a:schemeClr val="tx1"/>
                    </a:solidFill>
                    <a:latin typeface="Lato Light" charset="0"/>
                    <a:ea typeface="Lato Light" charset="0"/>
                    <a:cs typeface="Lato Light" charset="0"/>
                  </a:rPr>
                  <a:t>Mediation success rates hover around 85%, with FINRA reporting an 85% mediation  success rate for 2020.</a:t>
                </a:r>
              </a:p>
            </p:txBody>
          </p:sp>
          <p:sp>
            <p:nvSpPr>
              <p:cNvPr id="15" name="TextBox 14">
                <a:extLst>
                  <a:ext uri="{FF2B5EF4-FFF2-40B4-BE49-F238E27FC236}">
                    <a16:creationId xmlns:a16="http://schemas.microsoft.com/office/drawing/2014/main" id="{DDD94646-4341-1F49-8472-B5E20A2C84DE}"/>
                  </a:ext>
                </a:extLst>
              </p:cNvPr>
              <p:cNvSpPr txBox="1"/>
              <p:nvPr/>
            </p:nvSpPr>
            <p:spPr>
              <a:xfrm>
                <a:off x="11203886" y="5096767"/>
                <a:ext cx="2073004" cy="1246816"/>
              </a:xfrm>
              <a:prstGeom prst="rect">
                <a:avLst/>
              </a:prstGeom>
              <a:noFill/>
            </p:spPr>
            <p:txBody>
              <a:bodyPr wrap="none" rtlCol="0">
                <a:spAutoFit/>
              </a:bodyPr>
              <a:lstStyle/>
              <a:p>
                <a:pPr algn="ctr"/>
                <a:r>
                  <a:rPr lang="en-US" sz="7502" b="1" dirty="0">
                    <a:solidFill>
                      <a:schemeClr val="accent3"/>
                    </a:solidFill>
                    <a:latin typeface="Lato Bold" charset="0"/>
                    <a:ea typeface="Lato Bold" charset="0"/>
                    <a:cs typeface="Lato Bold" charset="0"/>
                  </a:rPr>
                  <a:t>85%</a:t>
                </a:r>
              </a:p>
            </p:txBody>
          </p:sp>
          <p:sp>
            <p:nvSpPr>
              <p:cNvPr id="16" name="TextBox 15">
                <a:extLst>
                  <a:ext uri="{FF2B5EF4-FFF2-40B4-BE49-F238E27FC236}">
                    <a16:creationId xmlns:a16="http://schemas.microsoft.com/office/drawing/2014/main" id="{2495C7F8-6D45-B942-AF0C-3DC9D7540D5B}"/>
                  </a:ext>
                </a:extLst>
              </p:cNvPr>
              <p:cNvSpPr txBox="1"/>
              <p:nvPr/>
            </p:nvSpPr>
            <p:spPr>
              <a:xfrm>
                <a:off x="10807022" y="6306958"/>
                <a:ext cx="2866747" cy="348813"/>
              </a:xfrm>
              <a:prstGeom prst="rect">
                <a:avLst/>
              </a:prstGeom>
              <a:noFill/>
            </p:spPr>
            <p:txBody>
              <a:bodyPr wrap="none" rtlCol="0" anchor="t" anchorCtr="1">
                <a:spAutoFit/>
              </a:bodyPr>
              <a:lstStyle/>
              <a:p>
                <a:pPr algn="ctr">
                  <a:lnSpc>
                    <a:spcPts val="2011"/>
                  </a:lnSpc>
                </a:pPr>
                <a:r>
                  <a:rPr lang="en-US" sz="1800" b="1" dirty="0">
                    <a:latin typeface="Lato Black" charset="0"/>
                    <a:ea typeface="Lato Black" charset="0"/>
                    <a:cs typeface="Lato Black" charset="0"/>
                  </a:rPr>
                  <a:t>OVERALL SUCCESS RATE</a:t>
                </a:r>
              </a:p>
            </p:txBody>
          </p:sp>
          <p:cxnSp>
            <p:nvCxnSpPr>
              <p:cNvPr id="17" name="Straight Connector 16">
                <a:extLst>
                  <a:ext uri="{FF2B5EF4-FFF2-40B4-BE49-F238E27FC236}">
                    <a16:creationId xmlns:a16="http://schemas.microsoft.com/office/drawing/2014/main" id="{0D4176F6-AFD6-4E47-BD71-0A3ACF583F51}"/>
                  </a:ext>
                </a:extLst>
              </p:cNvPr>
              <p:cNvCxnSpPr/>
              <p:nvPr/>
            </p:nvCxnSpPr>
            <p:spPr>
              <a:xfrm>
                <a:off x="12140004" y="6840972"/>
                <a:ext cx="28443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C91F71B3-8CFF-7047-B152-16C802E75014}"/>
              </a:ext>
            </a:extLst>
          </p:cNvPr>
          <p:cNvSpPr/>
          <p:nvPr/>
        </p:nvSpPr>
        <p:spPr>
          <a:xfrm>
            <a:off x="0" y="1"/>
            <a:ext cx="18288000" cy="4094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5895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53D449-AAC7-D147-966A-0E7F463863B0}"/>
              </a:ext>
            </a:extLst>
          </p:cNvPr>
          <p:cNvSpPr/>
          <p:nvPr/>
        </p:nvSpPr>
        <p:spPr>
          <a:xfrm>
            <a:off x="6400800" y="10100930"/>
            <a:ext cx="5847907" cy="132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80F9253-6E92-2C4F-9743-A95633C6A178}"/>
              </a:ext>
            </a:extLst>
          </p:cNvPr>
          <p:cNvSpPr/>
          <p:nvPr/>
        </p:nvSpPr>
        <p:spPr>
          <a:xfrm>
            <a:off x="9062854" y="25223"/>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4" name="Rectangle 23"/>
          <p:cNvSpPr/>
          <p:nvPr/>
        </p:nvSpPr>
        <p:spPr>
          <a:xfrm>
            <a:off x="-7825" y="0"/>
            <a:ext cx="18295825" cy="11430000"/>
          </a:xfrm>
          <a:prstGeom prst="rect">
            <a:avLst/>
          </a:prstGeom>
          <a:solidFill>
            <a:srgbClr val="29303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pic>
        <p:nvPicPr>
          <p:cNvPr id="1026" name="Picture 2">
            <a:extLst>
              <a:ext uri="{FF2B5EF4-FFF2-40B4-BE49-F238E27FC236}">
                <a16:creationId xmlns:a16="http://schemas.microsoft.com/office/drawing/2014/main" id="{BF03F9D4-4A63-DA43-B584-65B2A621BF9C}"/>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3429000" y="0"/>
            <a:ext cx="11430000" cy="114300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3611523" y="6683880"/>
            <a:ext cx="1173847" cy="328744"/>
          </a:xfrm>
          <a:prstGeom prst="rect">
            <a:avLst/>
          </a:prstGeom>
          <a:noFill/>
        </p:spPr>
        <p:txBody>
          <a:bodyPr wrap="none" lIns="0" tIns="0" rIns="0" bIns="0" rtlCol="0">
            <a:spAutoFit/>
          </a:bodyPr>
          <a:lstStyle/>
          <a:p>
            <a:pPr algn="ctr">
              <a:lnSpc>
                <a:spcPts val="2800"/>
              </a:lnSpc>
              <a:spcAft>
                <a:spcPts val="2400"/>
              </a:spcAft>
            </a:pPr>
            <a:r>
              <a:rPr lang="en-US" sz="2176" b="1" dirty="0">
                <a:solidFill>
                  <a:schemeClr val="bg1"/>
                </a:solidFill>
                <a:latin typeface="Lato" charset="0"/>
                <a:ea typeface="Lato" charset="0"/>
                <a:cs typeface="Lato" charset="0"/>
              </a:rPr>
              <a:t>SAVINGS</a:t>
            </a:r>
          </a:p>
        </p:txBody>
      </p:sp>
      <p:sp>
        <p:nvSpPr>
          <p:cNvPr id="86" name="TextBox 85"/>
          <p:cNvSpPr txBox="1"/>
          <p:nvPr/>
        </p:nvSpPr>
        <p:spPr>
          <a:xfrm>
            <a:off x="2310207" y="7146904"/>
            <a:ext cx="3776472" cy="724494"/>
          </a:xfrm>
          <a:prstGeom prst="rect">
            <a:avLst/>
          </a:prstGeom>
          <a:noFill/>
        </p:spPr>
        <p:txBody>
          <a:bodyPr wrap="square" lIns="0" tIns="0" rIns="0" bIns="0" rtlCol="0">
            <a:spAutoFit/>
          </a:bodyPr>
          <a:lstStyle/>
          <a:p>
            <a:pPr algn="ctr">
              <a:lnSpc>
                <a:spcPts val="3026"/>
              </a:lnSpc>
            </a:pPr>
            <a:r>
              <a:rPr lang="en-US" sz="1876" spc="10" dirty="0">
                <a:solidFill>
                  <a:schemeClr val="bg1"/>
                </a:solidFill>
                <a:latin typeface="Lato" panose="020F0502020204030203" pitchFamily="34" charset="77"/>
                <a:ea typeface="Lato Light" charset="0"/>
                <a:cs typeface="Lato Light" charset="0"/>
              </a:rPr>
              <a:t>The department saved $70.6 million in litigation or discovery expenses.</a:t>
            </a:r>
            <a:endParaRPr lang="en-US" sz="1876" spc="10" dirty="0">
              <a:solidFill>
                <a:schemeClr val="bg1"/>
              </a:solidFill>
              <a:latin typeface="Lato" panose="020F0502020204030203" pitchFamily="34" charset="77"/>
              <a:ea typeface="Lato Bold" charset="0"/>
              <a:cs typeface="Lato Bold" charset="0"/>
            </a:endParaRPr>
          </a:p>
        </p:txBody>
      </p:sp>
      <p:sp>
        <p:nvSpPr>
          <p:cNvPr id="89" name="TextBox 88"/>
          <p:cNvSpPr txBox="1"/>
          <p:nvPr/>
        </p:nvSpPr>
        <p:spPr>
          <a:xfrm>
            <a:off x="8375200" y="6683880"/>
            <a:ext cx="1537600" cy="328744"/>
          </a:xfrm>
          <a:prstGeom prst="rect">
            <a:avLst/>
          </a:prstGeom>
          <a:noFill/>
        </p:spPr>
        <p:txBody>
          <a:bodyPr wrap="none" lIns="0" tIns="0" rIns="0" bIns="0" rtlCol="0">
            <a:spAutoFit/>
          </a:bodyPr>
          <a:lstStyle/>
          <a:p>
            <a:pPr algn="ctr">
              <a:lnSpc>
                <a:spcPts val="2800"/>
              </a:lnSpc>
              <a:spcAft>
                <a:spcPts val="2400"/>
              </a:spcAft>
            </a:pPr>
            <a:r>
              <a:rPr lang="en-US" sz="2176" b="1" dirty="0">
                <a:solidFill>
                  <a:schemeClr val="bg1"/>
                </a:solidFill>
                <a:latin typeface="Lato" charset="0"/>
                <a:ea typeface="Lato" charset="0"/>
                <a:cs typeface="Lato" charset="0"/>
              </a:rPr>
              <a:t>STAFF TIME</a:t>
            </a:r>
          </a:p>
        </p:txBody>
      </p:sp>
      <p:sp>
        <p:nvSpPr>
          <p:cNvPr id="90" name="TextBox 89"/>
          <p:cNvSpPr txBox="1"/>
          <p:nvPr/>
        </p:nvSpPr>
        <p:spPr>
          <a:xfrm>
            <a:off x="7254563" y="7146904"/>
            <a:ext cx="3778874" cy="724494"/>
          </a:xfrm>
          <a:prstGeom prst="rect">
            <a:avLst/>
          </a:prstGeom>
          <a:noFill/>
        </p:spPr>
        <p:txBody>
          <a:bodyPr wrap="square" lIns="0" tIns="0" rIns="0" bIns="0" rtlCol="0">
            <a:spAutoFit/>
          </a:bodyPr>
          <a:lstStyle/>
          <a:p>
            <a:pPr algn="ctr">
              <a:lnSpc>
                <a:spcPts val="3026"/>
              </a:lnSpc>
            </a:pPr>
            <a:r>
              <a:rPr lang="en-US" sz="1876" spc="10" dirty="0">
                <a:solidFill>
                  <a:schemeClr val="bg1"/>
                </a:solidFill>
                <a:latin typeface="Lato" panose="020F0502020204030203" pitchFamily="34" charset="77"/>
                <a:ea typeface="Lato Light" charset="0"/>
                <a:cs typeface="Lato Light" charset="0"/>
              </a:rPr>
              <a:t>Those savings included 26,388 days of attorney / staff time saved.</a:t>
            </a:r>
            <a:endParaRPr lang="en-US" sz="1876" spc="10" dirty="0">
              <a:solidFill>
                <a:schemeClr val="bg1"/>
              </a:solidFill>
              <a:latin typeface="Lato" panose="020F0502020204030203" pitchFamily="34" charset="77"/>
              <a:ea typeface="Lato Bold" charset="0"/>
              <a:cs typeface="Lato Bold" charset="0"/>
            </a:endParaRPr>
          </a:p>
        </p:txBody>
      </p:sp>
      <p:sp>
        <p:nvSpPr>
          <p:cNvPr id="92" name="TextBox 91"/>
          <p:cNvSpPr txBox="1"/>
          <p:nvPr/>
        </p:nvSpPr>
        <p:spPr>
          <a:xfrm>
            <a:off x="13274944" y="6683880"/>
            <a:ext cx="2286203" cy="328744"/>
          </a:xfrm>
          <a:prstGeom prst="rect">
            <a:avLst/>
          </a:prstGeom>
          <a:noFill/>
        </p:spPr>
        <p:txBody>
          <a:bodyPr wrap="none" lIns="0" tIns="0" rIns="0" bIns="0" rtlCol="0">
            <a:spAutoFit/>
          </a:bodyPr>
          <a:lstStyle/>
          <a:p>
            <a:pPr algn="ctr">
              <a:lnSpc>
                <a:spcPts val="2800"/>
              </a:lnSpc>
              <a:spcAft>
                <a:spcPts val="2400"/>
              </a:spcAft>
            </a:pPr>
            <a:r>
              <a:rPr lang="en-US" sz="2176" b="1" dirty="0">
                <a:solidFill>
                  <a:schemeClr val="bg1"/>
                </a:solidFill>
                <a:latin typeface="Lato" charset="0"/>
                <a:ea typeface="Lato" charset="0"/>
                <a:cs typeface="Lato" charset="0"/>
              </a:rPr>
              <a:t>LITIGATION TIME</a:t>
            </a:r>
          </a:p>
        </p:txBody>
      </p:sp>
      <p:sp>
        <p:nvSpPr>
          <p:cNvPr id="94" name="TextBox 93"/>
          <p:cNvSpPr txBox="1"/>
          <p:nvPr/>
        </p:nvSpPr>
        <p:spPr>
          <a:xfrm>
            <a:off x="12528968" y="7146904"/>
            <a:ext cx="3776472" cy="724494"/>
          </a:xfrm>
          <a:prstGeom prst="rect">
            <a:avLst/>
          </a:prstGeom>
          <a:noFill/>
        </p:spPr>
        <p:txBody>
          <a:bodyPr wrap="square" lIns="0" tIns="0" rIns="0" bIns="0" rtlCol="0">
            <a:spAutoFit/>
          </a:bodyPr>
          <a:lstStyle/>
          <a:p>
            <a:pPr algn="ctr">
              <a:lnSpc>
                <a:spcPts val="3026"/>
              </a:lnSpc>
            </a:pPr>
            <a:r>
              <a:rPr lang="en-US" sz="1876" spc="10" dirty="0">
                <a:solidFill>
                  <a:schemeClr val="bg1"/>
                </a:solidFill>
                <a:latin typeface="Lato" panose="020F0502020204030203" pitchFamily="34" charset="77"/>
                <a:ea typeface="Lato Light" charset="0"/>
                <a:cs typeface="Lato Light" charset="0"/>
              </a:rPr>
              <a:t>The savings also include 2,733 months of litigation saved!</a:t>
            </a:r>
            <a:endParaRPr lang="en-US" sz="1876" spc="10" dirty="0">
              <a:solidFill>
                <a:schemeClr val="bg1"/>
              </a:solidFill>
              <a:latin typeface="Lato" panose="020F0502020204030203" pitchFamily="34" charset="77"/>
              <a:ea typeface="Lato Bold" charset="0"/>
              <a:cs typeface="Lato Bold" charset="0"/>
            </a:endParaRPr>
          </a:p>
        </p:txBody>
      </p:sp>
      <p:sp>
        <p:nvSpPr>
          <p:cNvPr id="19" name="TextBox 18"/>
          <p:cNvSpPr txBox="1"/>
          <p:nvPr/>
        </p:nvSpPr>
        <p:spPr>
          <a:xfrm>
            <a:off x="4450885" y="932518"/>
            <a:ext cx="9386232" cy="1085238"/>
          </a:xfrm>
          <a:prstGeom prst="rect">
            <a:avLst/>
          </a:prstGeom>
          <a:noFill/>
        </p:spPr>
        <p:txBody>
          <a:bodyPr wrap="none" lIns="68584" tIns="34292" rIns="68584" bIns="34292" rtlCol="0">
            <a:spAutoFit/>
          </a:bodyPr>
          <a:lstStyle/>
          <a:p>
            <a:pPr algn="ctr"/>
            <a:r>
              <a:rPr lang="en-US" sz="6602" b="1" dirty="0">
                <a:solidFill>
                  <a:schemeClr val="bg1"/>
                </a:solidFill>
                <a:latin typeface="Lato" charset="0"/>
                <a:ea typeface="Lato" charset="0"/>
                <a:cs typeface="Lato" charset="0"/>
              </a:rPr>
              <a:t>The Impact of Mediation</a:t>
            </a:r>
            <a:endParaRPr lang="id-ID" sz="6602" b="1" dirty="0">
              <a:solidFill>
                <a:schemeClr val="bg1"/>
              </a:solidFill>
              <a:latin typeface="Lato" charset="0"/>
              <a:ea typeface="Lato" charset="0"/>
              <a:cs typeface="Lato" charset="0"/>
            </a:endParaRPr>
          </a:p>
        </p:txBody>
      </p:sp>
      <p:sp>
        <p:nvSpPr>
          <p:cNvPr id="20" name="Rectangle 19"/>
          <p:cNvSpPr/>
          <p:nvPr/>
        </p:nvSpPr>
        <p:spPr>
          <a:xfrm>
            <a:off x="8576907" y="2423643"/>
            <a:ext cx="1165082" cy="685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bg1"/>
              </a:solidFill>
              <a:latin typeface="Lato Light" charset="0"/>
            </a:endParaRPr>
          </a:p>
        </p:txBody>
      </p:sp>
      <p:sp>
        <p:nvSpPr>
          <p:cNvPr id="25" name="Subtitle 2"/>
          <p:cNvSpPr txBox="1">
            <a:spLocks/>
          </p:cNvSpPr>
          <p:nvPr/>
        </p:nvSpPr>
        <p:spPr>
          <a:xfrm>
            <a:off x="2814614" y="1841209"/>
            <a:ext cx="12689750"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326" dirty="0">
                <a:solidFill>
                  <a:schemeClr val="bg1"/>
                </a:solidFill>
                <a:latin typeface="Lato Light"/>
                <a:cs typeface="Lato Light"/>
              </a:rPr>
              <a:t>By using ADR over the course of a single year, FINRA reports the U.S. Department of Justice saved:</a:t>
            </a:r>
            <a:endParaRPr lang="en-US" sz="2326" b="1" dirty="0">
              <a:solidFill>
                <a:schemeClr val="bg1"/>
              </a:solidFill>
              <a:latin typeface="Lato" panose="020F0502020204030203" pitchFamily="34" charset="77"/>
              <a:cs typeface="Lato Light"/>
            </a:endParaRPr>
          </a:p>
        </p:txBody>
      </p:sp>
      <p:grpSp>
        <p:nvGrpSpPr>
          <p:cNvPr id="4" name="Group 3">
            <a:extLst>
              <a:ext uri="{FF2B5EF4-FFF2-40B4-BE49-F238E27FC236}">
                <a16:creationId xmlns:a16="http://schemas.microsoft.com/office/drawing/2014/main" id="{2E88A409-7388-A043-9BB1-1AA2F2C11FCD}"/>
              </a:ext>
            </a:extLst>
          </p:cNvPr>
          <p:cNvGrpSpPr/>
          <p:nvPr/>
        </p:nvGrpSpPr>
        <p:grpSpPr>
          <a:xfrm>
            <a:off x="2997155" y="3841165"/>
            <a:ext cx="2402576" cy="2403203"/>
            <a:chOff x="2997155" y="3841165"/>
            <a:chExt cx="2402576" cy="2403203"/>
          </a:xfrm>
        </p:grpSpPr>
        <p:sp>
          <p:nvSpPr>
            <p:cNvPr id="100" name="Oval 99"/>
            <p:cNvSpPr/>
            <p:nvPr/>
          </p:nvSpPr>
          <p:spPr>
            <a:xfrm>
              <a:off x="2997155" y="3841165"/>
              <a:ext cx="2402576" cy="240320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1" dirty="0">
                <a:latin typeface="Lato Bold" charset="0"/>
              </a:endParaRPr>
            </a:p>
          </p:txBody>
        </p:sp>
        <p:grpSp>
          <p:nvGrpSpPr>
            <p:cNvPr id="5" name="Group 4">
              <a:extLst>
                <a:ext uri="{FF2B5EF4-FFF2-40B4-BE49-F238E27FC236}">
                  <a16:creationId xmlns:a16="http://schemas.microsoft.com/office/drawing/2014/main" id="{42F3B7A8-3B6E-1445-90DA-435F7C377F5C}"/>
                </a:ext>
              </a:extLst>
            </p:cNvPr>
            <p:cNvGrpSpPr/>
            <p:nvPr/>
          </p:nvGrpSpPr>
          <p:grpSpPr>
            <a:xfrm>
              <a:off x="3113971" y="4321928"/>
              <a:ext cx="2168944" cy="1441676"/>
              <a:chOff x="3158157" y="4321928"/>
              <a:chExt cx="2168944" cy="1441676"/>
            </a:xfrm>
          </p:grpSpPr>
          <p:sp>
            <p:nvSpPr>
              <p:cNvPr id="2" name="TextBox 1">
                <a:extLst>
                  <a:ext uri="{FF2B5EF4-FFF2-40B4-BE49-F238E27FC236}">
                    <a16:creationId xmlns:a16="http://schemas.microsoft.com/office/drawing/2014/main" id="{960F23D2-5A80-CF4A-86F7-64A55D13F7C8}"/>
                  </a:ext>
                </a:extLst>
              </p:cNvPr>
              <p:cNvSpPr txBox="1"/>
              <p:nvPr/>
            </p:nvSpPr>
            <p:spPr>
              <a:xfrm>
                <a:off x="3218383" y="4321928"/>
                <a:ext cx="2108718" cy="1169551"/>
              </a:xfrm>
              <a:prstGeom prst="rect">
                <a:avLst/>
              </a:prstGeom>
              <a:noFill/>
            </p:spPr>
            <p:txBody>
              <a:bodyPr wrap="square" rtlCol="0">
                <a:spAutoFit/>
              </a:bodyPr>
              <a:lstStyle/>
              <a:p>
                <a:pPr algn="r"/>
                <a:r>
                  <a:rPr lang="en-US" sz="7000" b="1" dirty="0">
                    <a:solidFill>
                      <a:schemeClr val="bg1"/>
                    </a:solidFill>
                    <a:latin typeface="Lato" panose="020F0502020204030203" pitchFamily="34" charset="77"/>
                  </a:rPr>
                  <a:t>70.6</a:t>
                </a:r>
              </a:p>
            </p:txBody>
          </p:sp>
          <p:sp>
            <p:nvSpPr>
              <p:cNvPr id="3" name="TextBox 2">
                <a:extLst>
                  <a:ext uri="{FF2B5EF4-FFF2-40B4-BE49-F238E27FC236}">
                    <a16:creationId xmlns:a16="http://schemas.microsoft.com/office/drawing/2014/main" id="{9F1B16C0-EB07-1343-A6D1-F74228E1188C}"/>
                  </a:ext>
                </a:extLst>
              </p:cNvPr>
              <p:cNvSpPr txBox="1"/>
              <p:nvPr/>
            </p:nvSpPr>
            <p:spPr>
              <a:xfrm>
                <a:off x="3158157" y="4374870"/>
                <a:ext cx="465769" cy="524439"/>
              </a:xfrm>
              <a:prstGeom prst="rect">
                <a:avLst/>
              </a:prstGeom>
              <a:noFill/>
            </p:spPr>
            <p:txBody>
              <a:bodyPr wrap="square" rtlCol="0">
                <a:spAutoFit/>
              </a:bodyPr>
              <a:lstStyle/>
              <a:p>
                <a:r>
                  <a:rPr lang="en-US" b="1" dirty="0">
                    <a:solidFill>
                      <a:schemeClr val="bg1"/>
                    </a:solidFill>
                    <a:latin typeface="Lato" panose="020F0502020204030203" pitchFamily="34" charset="77"/>
                  </a:rPr>
                  <a:t>$</a:t>
                </a:r>
              </a:p>
            </p:txBody>
          </p:sp>
          <p:sp>
            <p:nvSpPr>
              <p:cNvPr id="21" name="TextBox 20">
                <a:extLst>
                  <a:ext uri="{FF2B5EF4-FFF2-40B4-BE49-F238E27FC236}">
                    <a16:creationId xmlns:a16="http://schemas.microsoft.com/office/drawing/2014/main" id="{D49C8C90-20CF-CF4A-ADAB-239C50948B67}"/>
                  </a:ext>
                </a:extLst>
              </p:cNvPr>
              <p:cNvSpPr txBox="1"/>
              <p:nvPr/>
            </p:nvSpPr>
            <p:spPr>
              <a:xfrm>
                <a:off x="3216713" y="5394272"/>
                <a:ext cx="2108717" cy="369332"/>
              </a:xfrm>
              <a:prstGeom prst="rect">
                <a:avLst/>
              </a:prstGeom>
              <a:noFill/>
            </p:spPr>
            <p:txBody>
              <a:bodyPr wrap="square" rtlCol="0">
                <a:spAutoFit/>
              </a:bodyPr>
              <a:lstStyle/>
              <a:p>
                <a:pPr algn="ctr"/>
                <a:r>
                  <a:rPr lang="en-US" sz="1800" b="1" spc="300" dirty="0">
                    <a:solidFill>
                      <a:schemeClr val="bg1"/>
                    </a:solidFill>
                    <a:latin typeface="Lato" panose="020F0502020204030203" pitchFamily="34" charset="77"/>
                  </a:rPr>
                  <a:t>MILLION</a:t>
                </a:r>
              </a:p>
            </p:txBody>
          </p:sp>
        </p:grpSp>
      </p:grpSp>
      <p:grpSp>
        <p:nvGrpSpPr>
          <p:cNvPr id="7" name="Group 6">
            <a:extLst>
              <a:ext uri="{FF2B5EF4-FFF2-40B4-BE49-F238E27FC236}">
                <a16:creationId xmlns:a16="http://schemas.microsoft.com/office/drawing/2014/main" id="{4F859511-7E73-7B40-8E47-93A48A4EA4C2}"/>
              </a:ext>
            </a:extLst>
          </p:cNvPr>
          <p:cNvGrpSpPr/>
          <p:nvPr/>
        </p:nvGrpSpPr>
        <p:grpSpPr>
          <a:xfrm>
            <a:off x="7942712" y="3841165"/>
            <a:ext cx="2402576" cy="2403203"/>
            <a:chOff x="7942712" y="3841165"/>
            <a:chExt cx="2402576" cy="2403203"/>
          </a:xfrm>
        </p:grpSpPr>
        <p:sp>
          <p:nvSpPr>
            <p:cNvPr id="104" name="Oval 103"/>
            <p:cNvSpPr/>
            <p:nvPr/>
          </p:nvSpPr>
          <p:spPr>
            <a:xfrm>
              <a:off x="7942712" y="3841165"/>
              <a:ext cx="2402576" cy="240320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1" dirty="0">
                <a:latin typeface="Lato Bold" charset="0"/>
              </a:endParaRPr>
            </a:p>
          </p:txBody>
        </p:sp>
        <p:grpSp>
          <p:nvGrpSpPr>
            <p:cNvPr id="23" name="Group 22">
              <a:extLst>
                <a:ext uri="{FF2B5EF4-FFF2-40B4-BE49-F238E27FC236}">
                  <a16:creationId xmlns:a16="http://schemas.microsoft.com/office/drawing/2014/main" id="{4401E8AF-B563-914E-9764-F52C69D042E1}"/>
                </a:ext>
              </a:extLst>
            </p:cNvPr>
            <p:cNvGrpSpPr/>
            <p:nvPr/>
          </p:nvGrpSpPr>
          <p:grpSpPr>
            <a:xfrm>
              <a:off x="8088806" y="4273324"/>
              <a:ext cx="2110388" cy="1441676"/>
              <a:chOff x="3216713" y="4321928"/>
              <a:chExt cx="2110388" cy="1441676"/>
            </a:xfrm>
          </p:grpSpPr>
          <p:sp>
            <p:nvSpPr>
              <p:cNvPr id="26" name="TextBox 25">
                <a:extLst>
                  <a:ext uri="{FF2B5EF4-FFF2-40B4-BE49-F238E27FC236}">
                    <a16:creationId xmlns:a16="http://schemas.microsoft.com/office/drawing/2014/main" id="{063A557C-5CA0-9042-BE43-A744931A4F71}"/>
                  </a:ext>
                </a:extLst>
              </p:cNvPr>
              <p:cNvSpPr txBox="1"/>
              <p:nvPr/>
            </p:nvSpPr>
            <p:spPr>
              <a:xfrm>
                <a:off x="3218383" y="4321928"/>
                <a:ext cx="2108718" cy="1169551"/>
              </a:xfrm>
              <a:prstGeom prst="rect">
                <a:avLst/>
              </a:prstGeom>
              <a:noFill/>
            </p:spPr>
            <p:txBody>
              <a:bodyPr wrap="square" rtlCol="0">
                <a:spAutoFit/>
              </a:bodyPr>
              <a:lstStyle/>
              <a:p>
                <a:pPr algn="ctr"/>
                <a:r>
                  <a:rPr lang="en-US" sz="7000" b="1" dirty="0">
                    <a:solidFill>
                      <a:schemeClr val="bg1"/>
                    </a:solidFill>
                    <a:latin typeface="Lato" panose="020F0502020204030203" pitchFamily="34" charset="77"/>
                  </a:rPr>
                  <a:t>26k</a:t>
                </a:r>
              </a:p>
            </p:txBody>
          </p:sp>
          <p:sp>
            <p:nvSpPr>
              <p:cNvPr id="28" name="TextBox 27">
                <a:extLst>
                  <a:ext uri="{FF2B5EF4-FFF2-40B4-BE49-F238E27FC236}">
                    <a16:creationId xmlns:a16="http://schemas.microsoft.com/office/drawing/2014/main" id="{6EE0D240-B981-A643-ACD0-01D096F6F86F}"/>
                  </a:ext>
                </a:extLst>
              </p:cNvPr>
              <p:cNvSpPr txBox="1"/>
              <p:nvPr/>
            </p:nvSpPr>
            <p:spPr>
              <a:xfrm>
                <a:off x="3216713" y="5394272"/>
                <a:ext cx="2108717" cy="369332"/>
              </a:xfrm>
              <a:prstGeom prst="rect">
                <a:avLst/>
              </a:prstGeom>
              <a:noFill/>
            </p:spPr>
            <p:txBody>
              <a:bodyPr wrap="square" rtlCol="0">
                <a:spAutoFit/>
              </a:bodyPr>
              <a:lstStyle/>
              <a:p>
                <a:pPr algn="ctr"/>
                <a:r>
                  <a:rPr lang="en-US" sz="1800" b="1" spc="300" dirty="0">
                    <a:solidFill>
                      <a:schemeClr val="bg1"/>
                    </a:solidFill>
                    <a:latin typeface="Lato" panose="020F0502020204030203" pitchFamily="34" charset="77"/>
                  </a:rPr>
                  <a:t>DAYS</a:t>
                </a:r>
              </a:p>
            </p:txBody>
          </p:sp>
        </p:grpSp>
      </p:grpSp>
      <p:grpSp>
        <p:nvGrpSpPr>
          <p:cNvPr id="8" name="Group 7">
            <a:extLst>
              <a:ext uri="{FF2B5EF4-FFF2-40B4-BE49-F238E27FC236}">
                <a16:creationId xmlns:a16="http://schemas.microsoft.com/office/drawing/2014/main" id="{89498CF0-A4A8-4B4E-887D-2F100F14788A}"/>
              </a:ext>
            </a:extLst>
          </p:cNvPr>
          <p:cNvGrpSpPr/>
          <p:nvPr/>
        </p:nvGrpSpPr>
        <p:grpSpPr>
          <a:xfrm>
            <a:off x="13216753" y="3841165"/>
            <a:ext cx="2402576" cy="2403203"/>
            <a:chOff x="13216753" y="3841165"/>
            <a:chExt cx="2402576" cy="2403203"/>
          </a:xfrm>
        </p:grpSpPr>
        <p:sp>
          <p:nvSpPr>
            <p:cNvPr id="107" name="Oval 106"/>
            <p:cNvSpPr/>
            <p:nvPr/>
          </p:nvSpPr>
          <p:spPr>
            <a:xfrm>
              <a:off x="13216753" y="3841165"/>
              <a:ext cx="2402576" cy="240320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b="1" dirty="0">
                <a:latin typeface="Lato Bold" charset="0"/>
              </a:endParaRPr>
            </a:p>
          </p:txBody>
        </p:sp>
        <p:grpSp>
          <p:nvGrpSpPr>
            <p:cNvPr id="29" name="Group 28">
              <a:extLst>
                <a:ext uri="{FF2B5EF4-FFF2-40B4-BE49-F238E27FC236}">
                  <a16:creationId xmlns:a16="http://schemas.microsoft.com/office/drawing/2014/main" id="{7CE2C5DD-4C85-CB49-893D-96AC1236CAB5}"/>
                </a:ext>
              </a:extLst>
            </p:cNvPr>
            <p:cNvGrpSpPr/>
            <p:nvPr/>
          </p:nvGrpSpPr>
          <p:grpSpPr>
            <a:xfrm>
              <a:off x="13362846" y="4273324"/>
              <a:ext cx="2110388" cy="1441676"/>
              <a:chOff x="3216713" y="4321928"/>
              <a:chExt cx="2110388" cy="1441676"/>
            </a:xfrm>
          </p:grpSpPr>
          <p:sp>
            <p:nvSpPr>
              <p:cNvPr id="30" name="TextBox 29">
                <a:extLst>
                  <a:ext uri="{FF2B5EF4-FFF2-40B4-BE49-F238E27FC236}">
                    <a16:creationId xmlns:a16="http://schemas.microsoft.com/office/drawing/2014/main" id="{B76827AE-4383-C14E-ADDC-03E47FF25590}"/>
                  </a:ext>
                </a:extLst>
              </p:cNvPr>
              <p:cNvSpPr txBox="1"/>
              <p:nvPr/>
            </p:nvSpPr>
            <p:spPr>
              <a:xfrm>
                <a:off x="3218383" y="4321928"/>
                <a:ext cx="2108718" cy="1169551"/>
              </a:xfrm>
              <a:prstGeom prst="rect">
                <a:avLst/>
              </a:prstGeom>
              <a:noFill/>
            </p:spPr>
            <p:txBody>
              <a:bodyPr wrap="square" rtlCol="0">
                <a:spAutoFit/>
              </a:bodyPr>
              <a:lstStyle/>
              <a:p>
                <a:pPr algn="ctr"/>
                <a:r>
                  <a:rPr lang="en-US" sz="7000" b="1" dirty="0">
                    <a:solidFill>
                      <a:schemeClr val="bg1"/>
                    </a:solidFill>
                    <a:latin typeface="Lato" panose="020F0502020204030203" pitchFamily="34" charset="77"/>
                  </a:rPr>
                  <a:t>2.7k</a:t>
                </a:r>
              </a:p>
            </p:txBody>
          </p:sp>
          <p:sp>
            <p:nvSpPr>
              <p:cNvPr id="31" name="TextBox 30">
                <a:extLst>
                  <a:ext uri="{FF2B5EF4-FFF2-40B4-BE49-F238E27FC236}">
                    <a16:creationId xmlns:a16="http://schemas.microsoft.com/office/drawing/2014/main" id="{37427A36-D486-E345-95B1-12D345AAFBB1}"/>
                  </a:ext>
                </a:extLst>
              </p:cNvPr>
              <p:cNvSpPr txBox="1"/>
              <p:nvPr/>
            </p:nvSpPr>
            <p:spPr>
              <a:xfrm>
                <a:off x="3216713" y="5394272"/>
                <a:ext cx="2108717" cy="369332"/>
              </a:xfrm>
              <a:prstGeom prst="rect">
                <a:avLst/>
              </a:prstGeom>
              <a:noFill/>
            </p:spPr>
            <p:txBody>
              <a:bodyPr wrap="square" rtlCol="0">
                <a:spAutoFit/>
              </a:bodyPr>
              <a:lstStyle/>
              <a:p>
                <a:pPr algn="ctr"/>
                <a:r>
                  <a:rPr lang="en-US" sz="1800" b="1" spc="300" dirty="0">
                    <a:solidFill>
                      <a:schemeClr val="bg1"/>
                    </a:solidFill>
                    <a:latin typeface="Lato" panose="020F0502020204030203" pitchFamily="34" charset="77"/>
                  </a:rPr>
                  <a:t>MONTHS</a:t>
                </a:r>
              </a:p>
            </p:txBody>
          </p:sp>
        </p:grpSp>
      </p:grpSp>
    </p:spTree>
    <p:extLst>
      <p:ext uri="{BB962C8B-B14F-4D97-AF65-F5344CB8AC3E}">
        <p14:creationId xmlns:p14="http://schemas.microsoft.com/office/powerpoint/2010/main" val="148526348"/>
      </p:ext>
    </p:extLst>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46" descr="GSK Logo PNG Transparent &amp; SVG Vector - Freebie Supply">
            <a:extLst>
              <a:ext uri="{FF2B5EF4-FFF2-40B4-BE49-F238E27FC236}">
                <a16:creationId xmlns:a16="http://schemas.microsoft.com/office/drawing/2014/main" id="{7C1CC1E7-A12C-074C-B8E8-C5965B92B6CE}"/>
              </a:ext>
            </a:extLst>
          </p:cNvPr>
          <p:cNvPicPr>
            <a:picLocks noChangeAspect="1" noChangeArrowheads="1"/>
          </p:cNvPicPr>
          <p:nvPr/>
        </p:nvPicPr>
        <p:blipFill>
          <a:blip r:embed="rId3">
            <a:alphaModFix amt="10000"/>
            <a:extLst>
              <a:ext uri="{28A0092B-C50C-407E-A947-70E740481C1C}">
                <a14:useLocalDpi xmlns:a14="http://schemas.microsoft.com/office/drawing/2010/main" val="0"/>
              </a:ext>
            </a:extLst>
          </a:blip>
          <a:srcRect/>
          <a:stretch>
            <a:fillRect/>
          </a:stretch>
        </p:blipFill>
        <p:spPr bwMode="auto">
          <a:xfrm>
            <a:off x="9867927" y="5742036"/>
            <a:ext cx="4548271" cy="184576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Xerox Corporation | Tangentia">
            <a:extLst>
              <a:ext uri="{FF2B5EF4-FFF2-40B4-BE49-F238E27FC236}">
                <a16:creationId xmlns:a16="http://schemas.microsoft.com/office/drawing/2014/main" id="{DDCCEF58-7457-674E-BA49-2DB59C3053A6}"/>
              </a:ext>
            </a:extLst>
          </p:cNvPr>
          <p:cNvPicPr>
            <a:picLocks noChangeAspect="1" noChangeArrowheads="1"/>
          </p:cNvPicPr>
          <p:nvPr/>
        </p:nvPicPr>
        <p:blipFill>
          <a:blip r:embed="rId4">
            <a:alphaModFix amt="10000"/>
            <a:extLst>
              <a:ext uri="{28A0092B-C50C-407E-A947-70E740481C1C}">
                <a14:useLocalDpi xmlns:a14="http://schemas.microsoft.com/office/drawing/2010/main" val="0"/>
              </a:ext>
            </a:extLst>
          </a:blip>
          <a:srcRect/>
          <a:stretch>
            <a:fillRect/>
          </a:stretch>
        </p:blipFill>
        <p:spPr bwMode="auto">
          <a:xfrm>
            <a:off x="10585593" y="-1772635"/>
            <a:ext cx="7149958" cy="414265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Virgin Media Logo - red | Virgin Media">
            <a:extLst>
              <a:ext uri="{FF2B5EF4-FFF2-40B4-BE49-F238E27FC236}">
                <a16:creationId xmlns:a16="http://schemas.microsoft.com/office/drawing/2014/main" id="{F081CB12-FF59-0344-8EE4-4897900EB09A}"/>
              </a:ext>
            </a:extLst>
          </p:cNvPr>
          <p:cNvPicPr>
            <a:picLocks noChangeAspect="1" noChangeArrowheads="1"/>
          </p:cNvPicPr>
          <p:nvPr/>
        </p:nvPicPr>
        <p:blipFill>
          <a:blip r:embed="rId5">
            <a:alphaModFix amt="10000"/>
            <a:extLst>
              <a:ext uri="{28A0092B-C50C-407E-A947-70E740481C1C}">
                <a14:useLocalDpi xmlns:a14="http://schemas.microsoft.com/office/drawing/2010/main" val="0"/>
              </a:ext>
            </a:extLst>
          </a:blip>
          <a:srcRect/>
          <a:stretch>
            <a:fillRect/>
          </a:stretch>
        </p:blipFill>
        <p:spPr bwMode="auto">
          <a:xfrm>
            <a:off x="-633716" y="9370328"/>
            <a:ext cx="2424904" cy="181867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ome | DuPont">
            <a:extLst>
              <a:ext uri="{FF2B5EF4-FFF2-40B4-BE49-F238E27FC236}">
                <a16:creationId xmlns:a16="http://schemas.microsoft.com/office/drawing/2014/main" id="{F9280EF5-10AE-7247-8EF8-6376D31EBFD5}"/>
              </a:ext>
            </a:extLst>
          </p:cNvPr>
          <p:cNvPicPr>
            <a:picLocks noChangeAspect="1" noChangeArrowheads="1"/>
          </p:cNvPicPr>
          <p:nvPr/>
        </p:nvPicPr>
        <p:blipFill>
          <a:blip r:embed="rId6">
            <a:alphaModFix amt="10000"/>
            <a:extLst>
              <a:ext uri="{28A0092B-C50C-407E-A947-70E740481C1C}">
                <a14:useLocalDpi xmlns:a14="http://schemas.microsoft.com/office/drawing/2010/main" val="0"/>
              </a:ext>
            </a:extLst>
          </a:blip>
          <a:srcRect/>
          <a:stretch>
            <a:fillRect/>
          </a:stretch>
        </p:blipFill>
        <p:spPr bwMode="auto">
          <a:xfrm>
            <a:off x="14059300" y="5431463"/>
            <a:ext cx="2149424" cy="62245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Milliken &amp; Company - Wikipedia">
            <a:extLst>
              <a:ext uri="{FF2B5EF4-FFF2-40B4-BE49-F238E27FC236}">
                <a16:creationId xmlns:a16="http://schemas.microsoft.com/office/drawing/2014/main" id="{5B9816FC-E1EF-F14D-9314-592E8CC751E6}"/>
              </a:ext>
            </a:extLst>
          </p:cNvPr>
          <p:cNvPicPr>
            <a:picLocks noChangeAspect="1" noChangeArrowheads="1"/>
          </p:cNvPicPr>
          <p:nvPr/>
        </p:nvPicPr>
        <p:blipFill>
          <a:blip r:embed="rId7">
            <a:alphaModFix amt="10000"/>
            <a:extLst>
              <a:ext uri="{28A0092B-C50C-407E-A947-70E740481C1C}">
                <a14:useLocalDpi xmlns:a14="http://schemas.microsoft.com/office/drawing/2010/main" val="0"/>
              </a:ext>
            </a:extLst>
          </a:blip>
          <a:srcRect/>
          <a:stretch>
            <a:fillRect/>
          </a:stretch>
        </p:blipFill>
        <p:spPr bwMode="auto">
          <a:xfrm>
            <a:off x="10356992" y="8465336"/>
            <a:ext cx="3142548" cy="123702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1B09F483-F35B-1843-A606-4C3F752510CF}"/>
              </a:ext>
            </a:extLst>
          </p:cNvPr>
          <p:cNvPicPr>
            <a:picLocks noChangeAspect="1" noChangeArrowheads="1"/>
          </p:cNvPicPr>
          <p:nvPr/>
        </p:nvPicPr>
        <p:blipFill>
          <a:blip r:embed="rId8">
            <a:alphaModFix amt="10000"/>
            <a:extLst>
              <a:ext uri="{28A0092B-C50C-407E-A947-70E740481C1C}">
                <a14:useLocalDpi xmlns:a14="http://schemas.microsoft.com/office/drawing/2010/main" val="0"/>
              </a:ext>
            </a:extLst>
          </a:blip>
          <a:srcRect/>
          <a:stretch>
            <a:fillRect/>
          </a:stretch>
        </p:blipFill>
        <p:spPr bwMode="auto">
          <a:xfrm>
            <a:off x="-699091" y="7278323"/>
            <a:ext cx="4054971" cy="159664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ewlett-Packard - Wikipedia">
            <a:extLst>
              <a:ext uri="{FF2B5EF4-FFF2-40B4-BE49-F238E27FC236}">
                <a16:creationId xmlns:a16="http://schemas.microsoft.com/office/drawing/2014/main" id="{9DC04B3F-10A9-7D40-93C9-8CE616C95008}"/>
              </a:ext>
            </a:extLst>
          </p:cNvPr>
          <p:cNvPicPr>
            <a:picLocks noChangeAspect="1" noChangeArrowheads="1"/>
          </p:cNvPicPr>
          <p:nvPr/>
        </p:nvPicPr>
        <p:blipFill>
          <a:blip r:embed="rId9">
            <a:alphaModFix amt="10000"/>
            <a:extLst>
              <a:ext uri="{28A0092B-C50C-407E-A947-70E740481C1C}">
                <a14:useLocalDpi xmlns:a14="http://schemas.microsoft.com/office/drawing/2010/main" val="0"/>
              </a:ext>
            </a:extLst>
          </a:blip>
          <a:srcRect/>
          <a:stretch>
            <a:fillRect/>
          </a:stretch>
        </p:blipFill>
        <p:spPr bwMode="auto">
          <a:xfrm>
            <a:off x="6857499" y="3245675"/>
            <a:ext cx="1998738" cy="199873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A378135F-DC8B-4040-ACEC-21E9D9C18FE4}"/>
              </a:ext>
            </a:extLst>
          </p:cNvPr>
          <p:cNvPicPr>
            <a:picLocks noChangeAspect="1" noChangeArrowheads="1"/>
          </p:cNvPicPr>
          <p:nvPr/>
        </p:nvPicPr>
        <p:blipFill>
          <a:blip r:embed="rId10">
            <a:alphaModFix amt="10000"/>
            <a:extLst>
              <a:ext uri="{28A0092B-C50C-407E-A947-70E740481C1C}">
                <a14:useLocalDpi xmlns:a14="http://schemas.microsoft.com/office/drawing/2010/main" val="0"/>
              </a:ext>
            </a:extLst>
          </a:blip>
          <a:srcRect/>
          <a:stretch>
            <a:fillRect/>
          </a:stretch>
        </p:blipFill>
        <p:spPr bwMode="auto">
          <a:xfrm>
            <a:off x="146718" y="1062150"/>
            <a:ext cx="3490893" cy="349089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1058B58A-034C-D54B-8C95-6A6BC53818CB}"/>
              </a:ext>
            </a:extLst>
          </p:cNvPr>
          <p:cNvPicPr>
            <a:picLocks noChangeAspect="1" noChangeArrowheads="1"/>
          </p:cNvPicPr>
          <p:nvPr/>
        </p:nvPicPr>
        <p:blipFill>
          <a:blip r:embed="rId11">
            <a:alphaModFix amt="10000"/>
            <a:extLst>
              <a:ext uri="{28A0092B-C50C-407E-A947-70E740481C1C}">
                <a14:useLocalDpi xmlns:a14="http://schemas.microsoft.com/office/drawing/2010/main" val="0"/>
              </a:ext>
            </a:extLst>
          </a:blip>
          <a:srcRect/>
          <a:stretch>
            <a:fillRect/>
          </a:stretch>
        </p:blipFill>
        <p:spPr bwMode="auto">
          <a:xfrm>
            <a:off x="8780037" y="2986271"/>
            <a:ext cx="2472805" cy="85760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Royal Dutch Shell - Wikipedia">
            <a:extLst>
              <a:ext uri="{FF2B5EF4-FFF2-40B4-BE49-F238E27FC236}">
                <a16:creationId xmlns:a16="http://schemas.microsoft.com/office/drawing/2014/main" id="{42FF99C4-9D64-144C-BD0C-6EE129C15A94}"/>
              </a:ext>
            </a:extLst>
          </p:cNvPr>
          <p:cNvPicPr>
            <a:picLocks noChangeAspect="1" noChangeArrowheads="1"/>
          </p:cNvPicPr>
          <p:nvPr/>
        </p:nvPicPr>
        <p:blipFill>
          <a:blip r:embed="rId12">
            <a:alphaModFix amt="10000"/>
            <a:extLst>
              <a:ext uri="{28A0092B-C50C-407E-A947-70E740481C1C}">
                <a14:useLocalDpi xmlns:a14="http://schemas.microsoft.com/office/drawing/2010/main" val="0"/>
              </a:ext>
            </a:extLst>
          </a:blip>
          <a:srcRect/>
          <a:stretch>
            <a:fillRect/>
          </a:stretch>
        </p:blipFill>
        <p:spPr bwMode="auto">
          <a:xfrm>
            <a:off x="16724359" y="5344468"/>
            <a:ext cx="2611488" cy="241991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CA1DC377-F847-2F47-8504-416A0DF18E59}"/>
              </a:ext>
            </a:extLst>
          </p:cNvPr>
          <p:cNvPicPr>
            <a:picLocks noChangeAspect="1" noChangeArrowheads="1"/>
          </p:cNvPicPr>
          <p:nvPr/>
        </p:nvPicPr>
        <p:blipFill>
          <a:blip r:embed="rId13">
            <a:alphaModFix amt="10000"/>
            <a:extLst>
              <a:ext uri="{28A0092B-C50C-407E-A947-70E740481C1C}">
                <a14:useLocalDpi xmlns:a14="http://schemas.microsoft.com/office/drawing/2010/main" val="0"/>
              </a:ext>
            </a:extLst>
          </a:blip>
          <a:srcRect/>
          <a:stretch>
            <a:fillRect/>
          </a:stretch>
        </p:blipFill>
        <p:spPr bwMode="auto">
          <a:xfrm>
            <a:off x="-209550" y="5265941"/>
            <a:ext cx="2899435" cy="171927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F Payday - Welcome">
            <a:extLst>
              <a:ext uri="{FF2B5EF4-FFF2-40B4-BE49-F238E27FC236}">
                <a16:creationId xmlns:a16="http://schemas.microsoft.com/office/drawing/2014/main" id="{DC5B9DC0-FE04-D04C-8CC7-4EDA824FF581}"/>
              </a:ext>
            </a:extLst>
          </p:cNvPr>
          <p:cNvPicPr>
            <a:picLocks noChangeAspect="1" noChangeArrowheads="1"/>
          </p:cNvPicPr>
          <p:nvPr/>
        </p:nvPicPr>
        <p:blipFill>
          <a:blip r:embed="rId14">
            <a:alphaModFix amt="10000"/>
            <a:extLst>
              <a:ext uri="{28A0092B-C50C-407E-A947-70E740481C1C}">
                <a14:useLocalDpi xmlns:a14="http://schemas.microsoft.com/office/drawing/2010/main" val="0"/>
              </a:ext>
            </a:extLst>
          </a:blip>
          <a:srcRect/>
          <a:stretch>
            <a:fillRect/>
          </a:stretch>
        </p:blipFill>
        <p:spPr bwMode="auto">
          <a:xfrm>
            <a:off x="146718" y="3816870"/>
            <a:ext cx="50546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AR Corp. | Aviation Pros">
            <a:extLst>
              <a:ext uri="{FF2B5EF4-FFF2-40B4-BE49-F238E27FC236}">
                <a16:creationId xmlns:a16="http://schemas.microsoft.com/office/drawing/2014/main" id="{902A7B62-415C-CA4A-9F5C-AE5BFC5377A1}"/>
              </a:ext>
            </a:extLst>
          </p:cNvPr>
          <p:cNvPicPr>
            <a:picLocks noChangeAspect="1" noChangeArrowheads="1"/>
          </p:cNvPicPr>
          <p:nvPr/>
        </p:nvPicPr>
        <p:blipFill>
          <a:blip r:embed="rId15">
            <a:alphaModFix amt="10000"/>
            <a:extLst>
              <a:ext uri="{28A0092B-C50C-407E-A947-70E740481C1C}">
                <a14:useLocalDpi xmlns:a14="http://schemas.microsoft.com/office/drawing/2010/main" val="0"/>
              </a:ext>
            </a:extLst>
          </a:blip>
          <a:srcRect/>
          <a:stretch>
            <a:fillRect/>
          </a:stretch>
        </p:blipFill>
        <p:spPr bwMode="auto">
          <a:xfrm>
            <a:off x="1833334" y="10004119"/>
            <a:ext cx="6379325" cy="179228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8708776" y="6765847"/>
            <a:ext cx="89492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38132" y="5139936"/>
            <a:ext cx="9811790" cy="1062150"/>
          </a:xfrm>
          <a:prstGeom prst="rect">
            <a:avLst/>
          </a:prstGeom>
          <a:noFill/>
        </p:spPr>
        <p:txBody>
          <a:bodyPr wrap="none" rtlCol="0">
            <a:spAutoFit/>
          </a:bodyPr>
          <a:lstStyle/>
          <a:p>
            <a:pPr algn="ctr"/>
            <a:r>
              <a:rPr lang="en-US" sz="6302" b="1" spc="750" dirty="0">
                <a:solidFill>
                  <a:schemeClr val="tx2"/>
                </a:solidFill>
                <a:latin typeface="Lato Black" charset="0"/>
                <a:ea typeface="Lato Black" charset="0"/>
                <a:cs typeface="Lato Black" charset="0"/>
              </a:rPr>
              <a:t>98% USE MEDIATION</a:t>
            </a:r>
          </a:p>
        </p:txBody>
      </p:sp>
      <p:sp>
        <p:nvSpPr>
          <p:cNvPr id="22" name="TextBox 21"/>
          <p:cNvSpPr txBox="1"/>
          <p:nvPr/>
        </p:nvSpPr>
        <p:spPr>
          <a:xfrm>
            <a:off x="4238105" y="7329609"/>
            <a:ext cx="9811790" cy="1324402"/>
          </a:xfrm>
          <a:prstGeom prst="rect">
            <a:avLst/>
          </a:prstGeom>
          <a:noFill/>
        </p:spPr>
        <p:txBody>
          <a:bodyPr wrap="square" rtlCol="0" anchor="ctr" anchorCtr="0">
            <a:spAutoFit/>
          </a:bodyPr>
          <a:lstStyle/>
          <a:p>
            <a:pPr algn="ctr">
              <a:lnSpc>
                <a:spcPct val="110000"/>
              </a:lnSpc>
            </a:pPr>
            <a:r>
              <a:rPr lang="en-US" sz="2500" b="1" spc="225" dirty="0">
                <a:solidFill>
                  <a:schemeClr val="tx2"/>
                </a:solidFill>
                <a:latin typeface="Lato Black" charset="0"/>
                <a:ea typeface="Lato Black" charset="0"/>
                <a:cs typeface="Lato Black" charset="0"/>
              </a:rPr>
              <a:t>A 2013 SURVEY OF 1,000 U.S. CORPORATIONS FOUND THAT 98% OF THE RESPONDING COMPANIES HAD USED MEDIATION IN THE PRIOR 3 YEARS.</a:t>
            </a:r>
          </a:p>
        </p:txBody>
      </p:sp>
      <p:sp>
        <p:nvSpPr>
          <p:cNvPr id="2" name="Diamond 1"/>
          <p:cNvSpPr/>
          <p:nvPr/>
        </p:nvSpPr>
        <p:spPr>
          <a:xfrm>
            <a:off x="8436410" y="3080699"/>
            <a:ext cx="1472344" cy="1472344"/>
          </a:xfrm>
          <a:prstGeom prst="diamon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pic>
        <p:nvPicPr>
          <p:cNvPr id="1026" name="Picture 2" descr="Raytheon Logo - PNG and Vector - Logo Download">
            <a:extLst>
              <a:ext uri="{FF2B5EF4-FFF2-40B4-BE49-F238E27FC236}">
                <a16:creationId xmlns:a16="http://schemas.microsoft.com/office/drawing/2014/main" id="{E4B54335-486E-174D-9816-2499AC164406}"/>
              </a:ext>
            </a:extLst>
          </p:cNvPr>
          <p:cNvPicPr>
            <a:picLocks noChangeAspect="1" noChangeArrowheads="1"/>
          </p:cNvPicPr>
          <p:nvPr/>
        </p:nvPicPr>
        <p:blipFill>
          <a:blip r:embed="rId16">
            <a:alphaModFix amt="10000"/>
            <a:extLst>
              <a:ext uri="{28A0092B-C50C-407E-A947-70E740481C1C}">
                <a14:useLocalDpi xmlns:a14="http://schemas.microsoft.com/office/drawing/2010/main" val="0"/>
              </a:ext>
            </a:extLst>
          </a:blip>
          <a:srcRect/>
          <a:stretch>
            <a:fillRect/>
          </a:stretch>
        </p:blipFill>
        <p:spPr bwMode="auto">
          <a:xfrm>
            <a:off x="-209550" y="-40309"/>
            <a:ext cx="5731196" cy="1102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lgreens Logos | Walgreens">
            <a:extLst>
              <a:ext uri="{FF2B5EF4-FFF2-40B4-BE49-F238E27FC236}">
                <a16:creationId xmlns:a16="http://schemas.microsoft.com/office/drawing/2014/main" id="{07A0D567-9475-2243-91C0-DEF9FD68578E}"/>
              </a:ext>
            </a:extLst>
          </p:cNvPr>
          <p:cNvPicPr>
            <a:picLocks noChangeAspect="1" noChangeArrowheads="1"/>
          </p:cNvPicPr>
          <p:nvPr/>
        </p:nvPicPr>
        <p:blipFill>
          <a:blip r:embed="rId17">
            <a:alphaModFix amt="10000"/>
            <a:extLst>
              <a:ext uri="{28A0092B-C50C-407E-A947-70E740481C1C}">
                <a14:useLocalDpi xmlns:a14="http://schemas.microsoft.com/office/drawing/2010/main" val="0"/>
              </a:ext>
            </a:extLst>
          </a:blip>
          <a:srcRect/>
          <a:stretch>
            <a:fillRect/>
          </a:stretch>
        </p:blipFill>
        <p:spPr bwMode="auto">
          <a:xfrm>
            <a:off x="10651689" y="9312197"/>
            <a:ext cx="9903077" cy="27464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itish Petroleum logo and symbol, meaning, history, PNG">
            <a:extLst>
              <a:ext uri="{FF2B5EF4-FFF2-40B4-BE49-F238E27FC236}">
                <a16:creationId xmlns:a16="http://schemas.microsoft.com/office/drawing/2014/main" id="{604B6175-55DB-3D49-B236-E654A4040049}"/>
              </a:ext>
            </a:extLst>
          </p:cNvPr>
          <p:cNvPicPr>
            <a:picLocks noChangeAspect="1" noChangeArrowheads="1"/>
          </p:cNvPicPr>
          <p:nvPr/>
        </p:nvPicPr>
        <p:blipFill>
          <a:blip r:embed="rId18">
            <a:alphaModFix amt="10000"/>
            <a:extLst>
              <a:ext uri="{28A0092B-C50C-407E-A947-70E740481C1C}">
                <a14:useLocalDpi xmlns:a14="http://schemas.microsoft.com/office/drawing/2010/main" val="0"/>
              </a:ext>
            </a:extLst>
          </a:blip>
          <a:srcRect/>
          <a:stretch>
            <a:fillRect/>
          </a:stretch>
        </p:blipFill>
        <p:spPr bwMode="auto">
          <a:xfrm>
            <a:off x="2283146" y="529737"/>
            <a:ext cx="6477000" cy="40464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ocoPhillips">
            <a:extLst>
              <a:ext uri="{FF2B5EF4-FFF2-40B4-BE49-F238E27FC236}">
                <a16:creationId xmlns:a16="http://schemas.microsoft.com/office/drawing/2014/main" id="{F5AD4C02-113C-E245-8E6A-F4A64D7F2517}"/>
              </a:ext>
            </a:extLst>
          </p:cNvPr>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1650999" y="8600240"/>
            <a:ext cx="5547225" cy="12823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7CF8F93-B532-5340-8020-6334C8C8E525}"/>
              </a:ext>
            </a:extLst>
          </p:cNvPr>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10866219" y="1695450"/>
            <a:ext cx="8926225" cy="35704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hnson &amp; Johnson Logo | The most famous brands and company logos in the  world">
            <a:extLst>
              <a:ext uri="{FF2B5EF4-FFF2-40B4-BE49-F238E27FC236}">
                <a16:creationId xmlns:a16="http://schemas.microsoft.com/office/drawing/2014/main" id="{CB1EA226-EF50-D542-BE09-A794F5C1A76E}"/>
              </a:ext>
            </a:extLst>
          </p:cNvPr>
          <p:cNvPicPr>
            <a:picLocks noChangeAspect="1" noChangeArrowheads="1"/>
          </p:cNvPicPr>
          <p:nvPr/>
        </p:nvPicPr>
        <p:blipFill>
          <a:blip r:embed="rId21">
            <a:alphaModFix amt="10000"/>
            <a:extLst>
              <a:ext uri="{28A0092B-C50C-407E-A947-70E740481C1C}">
                <a14:useLocalDpi xmlns:a14="http://schemas.microsoft.com/office/drawing/2010/main" val="0"/>
              </a:ext>
            </a:extLst>
          </a:blip>
          <a:srcRect/>
          <a:stretch>
            <a:fillRect/>
          </a:stretch>
        </p:blipFill>
        <p:spPr bwMode="auto">
          <a:xfrm>
            <a:off x="2760823" y="5155733"/>
            <a:ext cx="5581650" cy="31396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8F7E3E5-8B2F-DA45-B756-E54FE2D361A3}"/>
              </a:ext>
            </a:extLst>
          </p:cNvPr>
          <p:cNvPicPr>
            <a:picLocks noChangeAspect="1" noChangeArrowheads="1"/>
          </p:cNvPicPr>
          <p:nvPr/>
        </p:nvPicPr>
        <p:blipFill>
          <a:blip r:embed="rId22">
            <a:alphaModFix amt="10000"/>
            <a:extLst>
              <a:ext uri="{28A0092B-C50C-407E-A947-70E740481C1C}">
                <a14:useLocalDpi xmlns:a14="http://schemas.microsoft.com/office/drawing/2010/main" val="0"/>
              </a:ext>
            </a:extLst>
          </a:blip>
          <a:srcRect/>
          <a:stretch>
            <a:fillRect/>
          </a:stretch>
        </p:blipFill>
        <p:spPr bwMode="auto">
          <a:xfrm>
            <a:off x="7321925" y="79077"/>
            <a:ext cx="3606050" cy="279829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psiCo Reports First Quarter 2018 Results | Vending Market Watch">
            <a:extLst>
              <a:ext uri="{FF2B5EF4-FFF2-40B4-BE49-F238E27FC236}">
                <a16:creationId xmlns:a16="http://schemas.microsoft.com/office/drawing/2014/main" id="{90ACC1D0-0C1F-6A4B-8B3C-DDB27BC349E2}"/>
              </a:ext>
            </a:extLst>
          </p:cNvPr>
          <p:cNvPicPr>
            <a:picLocks noChangeAspect="1" noChangeArrowheads="1"/>
          </p:cNvPicPr>
          <p:nvPr/>
        </p:nvPicPr>
        <p:blipFill>
          <a:blip r:embed="rId23">
            <a:alphaModFix amt="10000"/>
            <a:extLst>
              <a:ext uri="{28A0092B-C50C-407E-A947-70E740481C1C}">
                <a14:useLocalDpi xmlns:a14="http://schemas.microsoft.com/office/drawing/2010/main" val="0"/>
              </a:ext>
            </a:extLst>
          </a:blip>
          <a:srcRect/>
          <a:stretch>
            <a:fillRect/>
          </a:stretch>
        </p:blipFill>
        <p:spPr bwMode="auto">
          <a:xfrm>
            <a:off x="12810491" y="6053913"/>
            <a:ext cx="5867400" cy="33574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5E0F126F-565A-D24F-A61C-B5F1A59E96E1}"/>
              </a:ext>
            </a:extLst>
          </p:cNvPr>
          <p:cNvPicPr>
            <a:picLocks noChangeAspect="1" noChangeArrowheads="1"/>
          </p:cNvPicPr>
          <p:nvPr/>
        </p:nvPicPr>
        <p:blipFill>
          <a:blip r:embed="rId24">
            <a:alphaModFix amt="10000"/>
            <a:extLst>
              <a:ext uri="{28A0092B-C50C-407E-A947-70E740481C1C}">
                <a14:useLocalDpi xmlns:a14="http://schemas.microsoft.com/office/drawing/2010/main" val="0"/>
              </a:ext>
            </a:extLst>
          </a:blip>
          <a:srcRect/>
          <a:stretch>
            <a:fillRect/>
          </a:stretch>
        </p:blipFill>
        <p:spPr bwMode="auto">
          <a:xfrm>
            <a:off x="8480500" y="8654011"/>
            <a:ext cx="1903349" cy="2580810"/>
          </a:xfrm>
          <a:prstGeom prst="rect">
            <a:avLst/>
          </a:prstGeom>
          <a:noFill/>
          <a:extLst>
            <a:ext uri="{909E8E84-426E-40DD-AFC4-6F175D3DCCD1}">
              <a14:hiddenFill xmlns:a14="http://schemas.microsoft.com/office/drawing/2010/main">
                <a:solidFill>
                  <a:srgbClr val="FFFFFF"/>
                </a:solidFill>
              </a14:hiddenFill>
            </a:ext>
          </a:extLst>
        </p:spPr>
      </p:pic>
      <p:sp>
        <p:nvSpPr>
          <p:cNvPr id="34" name="Shape 2602">
            <a:extLst>
              <a:ext uri="{FF2B5EF4-FFF2-40B4-BE49-F238E27FC236}">
                <a16:creationId xmlns:a16="http://schemas.microsoft.com/office/drawing/2014/main" id="{4E445B32-A3EC-EA4D-B72A-524C742CC032}"/>
              </a:ext>
            </a:extLst>
          </p:cNvPr>
          <p:cNvSpPr>
            <a:spLocks noChangeAspect="1"/>
          </p:cNvSpPr>
          <p:nvPr/>
        </p:nvSpPr>
        <p:spPr>
          <a:xfrm>
            <a:off x="8848478" y="3551694"/>
            <a:ext cx="648208" cy="530352"/>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accent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426909505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B20E62-29A8-9744-9129-37C951706E93}"/>
              </a:ext>
            </a:extLst>
          </p:cNvPr>
          <p:cNvSpPr/>
          <p:nvPr/>
        </p:nvSpPr>
        <p:spPr>
          <a:xfrm>
            <a:off x="6324600" y="10096500"/>
            <a:ext cx="52578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779569" y="0"/>
            <a:ext cx="6508432" cy="11430000"/>
          </a:xfrm>
          <a:prstGeom prst="rect">
            <a:avLst/>
          </a:prstGeom>
          <a:solidFill>
            <a:srgbClr val="192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5" name="Rectangle 24"/>
          <p:cNvSpPr>
            <a:spLocks/>
          </p:cNvSpPr>
          <p:nvPr/>
        </p:nvSpPr>
        <p:spPr bwMode="auto">
          <a:xfrm>
            <a:off x="13668830" y="7992618"/>
            <a:ext cx="2729914" cy="587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3429914">
              <a:lnSpc>
                <a:spcPts val="5551"/>
              </a:lnSpc>
            </a:pPr>
            <a:r>
              <a:rPr lang="en-US" sz="1800" b="1" spc="600" dirty="0">
                <a:solidFill>
                  <a:schemeClr val="bg1"/>
                </a:solidFill>
                <a:latin typeface="Lato Black" charset="0"/>
                <a:ea typeface="Lato Black" charset="0"/>
                <a:cs typeface="Lato Black" charset="0"/>
                <a:sym typeface="Bebas Neue" charset="0"/>
              </a:rPr>
              <a:t>ANDREW BYERS</a:t>
            </a:r>
          </a:p>
        </p:txBody>
      </p:sp>
      <p:sp>
        <p:nvSpPr>
          <p:cNvPr id="26" name="TextBox 25"/>
          <p:cNvSpPr txBox="1"/>
          <p:nvPr/>
        </p:nvSpPr>
        <p:spPr>
          <a:xfrm>
            <a:off x="13240752" y="3277067"/>
            <a:ext cx="3586066" cy="4093428"/>
          </a:xfrm>
          <a:prstGeom prst="rect">
            <a:avLst/>
          </a:prstGeom>
          <a:noFill/>
        </p:spPr>
        <p:txBody>
          <a:bodyPr wrap="square" rtlCol="0">
            <a:spAutoFit/>
          </a:bodyPr>
          <a:lstStyle/>
          <a:p>
            <a:pPr algn="ctr">
              <a:lnSpc>
                <a:spcPts val="3886"/>
              </a:lnSpc>
            </a:pPr>
            <a:r>
              <a:rPr lang="en-US" sz="3600" b="1" dirty="0">
                <a:solidFill>
                  <a:schemeClr val="bg1"/>
                </a:solidFill>
                <a:latin typeface="Lato" charset="0"/>
                <a:ea typeface="Lato" charset="0"/>
                <a:cs typeface="Lato" charset="0"/>
              </a:rPr>
              <a:t>We decided that we wanted to regain control of our money, of our documents, of our reputation and of our time.</a:t>
            </a:r>
          </a:p>
        </p:txBody>
      </p:sp>
      <p:sp>
        <p:nvSpPr>
          <p:cNvPr id="27" name="Freeform 71"/>
          <p:cNvSpPr>
            <a:spLocks noChangeArrowheads="1"/>
          </p:cNvSpPr>
          <p:nvPr/>
        </p:nvSpPr>
        <p:spPr bwMode="auto">
          <a:xfrm>
            <a:off x="16748581" y="7370495"/>
            <a:ext cx="682677" cy="506939"/>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107" dirty="0">
              <a:latin typeface="Lato Light" charset="0"/>
            </a:endParaRPr>
          </a:p>
        </p:txBody>
      </p:sp>
      <p:sp>
        <p:nvSpPr>
          <p:cNvPr id="28" name="Freeform 71"/>
          <p:cNvSpPr>
            <a:spLocks noChangeArrowheads="1"/>
          </p:cNvSpPr>
          <p:nvPr/>
        </p:nvSpPr>
        <p:spPr bwMode="auto">
          <a:xfrm rot="11131217">
            <a:off x="12535274" y="2798822"/>
            <a:ext cx="682677" cy="506939"/>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107" dirty="0">
              <a:latin typeface="Lato Light" charset="0"/>
            </a:endParaRPr>
          </a:p>
        </p:txBody>
      </p:sp>
      <p:sp>
        <p:nvSpPr>
          <p:cNvPr id="8" name="Rectangle 7">
            <a:extLst>
              <a:ext uri="{FF2B5EF4-FFF2-40B4-BE49-F238E27FC236}">
                <a16:creationId xmlns:a16="http://schemas.microsoft.com/office/drawing/2014/main" id="{57970637-DA84-AA44-86BC-5E7E1DD1C2E5}"/>
              </a:ext>
            </a:extLst>
          </p:cNvPr>
          <p:cNvSpPr>
            <a:spLocks/>
          </p:cNvSpPr>
          <p:nvPr/>
        </p:nvSpPr>
        <p:spPr bwMode="auto">
          <a:xfrm>
            <a:off x="13237750" y="8395004"/>
            <a:ext cx="3592074" cy="587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3429914">
              <a:lnSpc>
                <a:spcPts val="5551"/>
              </a:lnSpc>
            </a:pPr>
            <a:r>
              <a:rPr lang="en-US" sz="1800" b="1" spc="600" dirty="0">
                <a:solidFill>
                  <a:schemeClr val="bg1"/>
                </a:solidFill>
                <a:latin typeface="Lato Black" charset="0"/>
                <a:ea typeface="Lato Black" charset="0"/>
                <a:cs typeface="Lato Black" charset="0"/>
                <a:sym typeface="Bebas Neue" charset="0"/>
              </a:rPr>
              <a:t>THE TORO COMPANY</a:t>
            </a:r>
          </a:p>
        </p:txBody>
      </p:sp>
      <p:pic>
        <p:nvPicPr>
          <p:cNvPr id="2054" name="Picture 6" descr="The Toro Company Enters Agreement To Acquire Venture Products |  TractorHouse Blog">
            <a:extLst>
              <a:ext uri="{FF2B5EF4-FFF2-40B4-BE49-F238E27FC236}">
                <a16:creationId xmlns:a16="http://schemas.microsoft.com/office/drawing/2014/main" id="{C3AFEF40-BFAE-004A-B330-B9CEB82B466B}"/>
              </a:ext>
            </a:extLst>
          </p:cNvPr>
          <p:cNvPicPr>
            <a:picLocks noGrp="1" noChangeAspect="1" noChangeArrowheads="1"/>
          </p:cNvPicPr>
          <p:nvPr>
            <p:ph type="pic" sz="quarter" idx="22"/>
          </p:nvPr>
        </p:nvPicPr>
        <p:blipFill rotWithShape="1">
          <a:blip r:embed="rId3">
            <a:alphaModFix amt="50000"/>
            <a:extLst>
              <a:ext uri="{28A0092B-C50C-407E-A947-70E740481C1C}">
                <a14:useLocalDpi xmlns:a14="http://schemas.microsoft.com/office/drawing/2010/main" val="0"/>
              </a:ext>
            </a:extLst>
          </a:blip>
          <a:srcRect l="23376" r="18912"/>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ro Logo PNG Transparent &amp; SVG Vector - Freebie Supply">
            <a:extLst>
              <a:ext uri="{FF2B5EF4-FFF2-40B4-BE49-F238E27FC236}">
                <a16:creationId xmlns:a16="http://schemas.microsoft.com/office/drawing/2014/main" id="{BD6B38C1-E39E-5647-9729-7DACE1016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5" y="0"/>
            <a:ext cx="1143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75429"/>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F6CECB-B727-1049-BA12-327BC0A8F340}"/>
              </a:ext>
            </a:extLst>
          </p:cNvPr>
          <p:cNvSpPr/>
          <p:nvPr/>
        </p:nvSpPr>
        <p:spPr>
          <a:xfrm>
            <a:off x="8987883" y="0"/>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 name="Rectangle 1">
            <a:extLst>
              <a:ext uri="{FF2B5EF4-FFF2-40B4-BE49-F238E27FC236}">
                <a16:creationId xmlns:a16="http://schemas.microsoft.com/office/drawing/2014/main" id="{17ECECEF-ACD4-6549-B76E-D40350ABB853}"/>
              </a:ext>
            </a:extLst>
          </p:cNvPr>
          <p:cNvSpPr/>
          <p:nvPr/>
        </p:nvSpPr>
        <p:spPr>
          <a:xfrm>
            <a:off x="5887844" y="10080702"/>
            <a:ext cx="6200078" cy="118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8288001" cy="11559680"/>
          </a:xfrm>
          <a:prstGeom prst="rect">
            <a:avLst/>
          </a:prstGeom>
          <a:gradFill>
            <a:gsLst>
              <a:gs pos="0">
                <a:srgbClr val="293039"/>
              </a:gs>
              <a:gs pos="100000">
                <a:srgbClr val="374A6A">
                  <a:lumMod val="35000"/>
                  <a:alpha val="69000"/>
                </a:srgb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lIns="68587" tIns="34293" rIns="68587" bIns="34293" spcCol="0" rtlCol="0" anchor="ctr"/>
          <a:lstStyle/>
          <a:p>
            <a:pPr algn="ctr"/>
            <a:endParaRPr lang="en-US" sz="2107" dirty="0">
              <a:latin typeface="Lato Light" charset="0"/>
              <a:cs typeface="Lato Light" charset="0"/>
            </a:endParaRPr>
          </a:p>
        </p:txBody>
      </p:sp>
      <p:sp>
        <p:nvSpPr>
          <p:cNvPr id="6" name="TextBox 5"/>
          <p:cNvSpPr txBox="1"/>
          <p:nvPr/>
        </p:nvSpPr>
        <p:spPr>
          <a:xfrm>
            <a:off x="2282522" y="3749013"/>
            <a:ext cx="13722956" cy="3931974"/>
          </a:xfrm>
          <a:prstGeom prst="rect">
            <a:avLst/>
          </a:prstGeom>
          <a:noFill/>
        </p:spPr>
        <p:txBody>
          <a:bodyPr wrap="square" rtlCol="0">
            <a:spAutoFit/>
          </a:bodyPr>
          <a:lstStyle/>
          <a:p>
            <a:pPr algn="ctr"/>
            <a:r>
              <a:rPr lang="en-US" sz="5000" b="1" dirty="0">
                <a:solidFill>
                  <a:schemeClr val="bg1"/>
                </a:solidFill>
                <a:latin typeface="Lato Black" charset="0"/>
                <a:ea typeface="Lato Black" charset="0"/>
                <a:cs typeface="Lato Black" charset="0"/>
              </a:rPr>
              <a:t>Now that you better understand the benefits of mediation, how do you get started?</a:t>
            </a:r>
          </a:p>
          <a:p>
            <a:pPr algn="ctr"/>
            <a:endParaRPr lang="en-US" sz="4951" b="1" dirty="0">
              <a:solidFill>
                <a:schemeClr val="bg1"/>
              </a:solidFill>
              <a:latin typeface="Lato Black" charset="0"/>
              <a:ea typeface="Lato Black" charset="0"/>
              <a:cs typeface="Lato Black" charset="0"/>
            </a:endParaRPr>
          </a:p>
          <a:p>
            <a:pPr algn="ctr"/>
            <a:r>
              <a:rPr lang="en-US" sz="5000" dirty="0">
                <a:solidFill>
                  <a:schemeClr val="bg1"/>
                </a:solidFill>
                <a:latin typeface="Lato Light" charset="0"/>
                <a:ea typeface="Lato Light" charset="0"/>
                <a:cs typeface="Lato Light" charset="0"/>
              </a:rPr>
              <a:t>Start small by considering particular aspects of your business! That way, it’s as simple as 1… 2… 3!</a:t>
            </a:r>
          </a:p>
        </p:txBody>
      </p:sp>
    </p:spTree>
    <p:extLst>
      <p:ext uri="{BB962C8B-B14F-4D97-AF65-F5344CB8AC3E}">
        <p14:creationId xmlns:p14="http://schemas.microsoft.com/office/powerpoint/2010/main" val="3388535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7144478" y="8116030"/>
            <a:ext cx="3999043" cy="738920"/>
          </a:xfrm>
          <a:prstGeom prst="rect">
            <a:avLst/>
          </a:prstGeom>
          <a:noFill/>
        </p:spPr>
        <p:txBody>
          <a:bodyPr wrap="none" rtlCol="0" anchor="ctr" anchorCtr="0">
            <a:spAutoFit/>
          </a:bodyPr>
          <a:lstStyle/>
          <a:p>
            <a:pPr algn="ctr"/>
            <a:r>
              <a:rPr lang="en-US" sz="2101" b="1" dirty="0">
                <a:solidFill>
                  <a:schemeClr val="tx2"/>
                </a:solidFill>
                <a:latin typeface="Lato Black" charset="0"/>
                <a:ea typeface="Lato Black" charset="0"/>
                <a:cs typeface="Lato Black" charset="0"/>
              </a:rPr>
              <a:t>WHAT IS THE </a:t>
            </a:r>
            <a:r>
              <a:rPr lang="en-US" sz="2101" b="1" dirty="0">
                <a:solidFill>
                  <a:schemeClr val="accent2">
                    <a:lumMod val="75000"/>
                  </a:schemeClr>
                </a:solidFill>
                <a:latin typeface="Lato Black" charset="0"/>
                <a:ea typeface="Lato Black" charset="0"/>
                <a:cs typeface="Lato Black" charset="0"/>
              </a:rPr>
              <a:t>POTENTIAL</a:t>
            </a:r>
            <a:r>
              <a:rPr lang="en-US" sz="2101" b="1" dirty="0">
                <a:solidFill>
                  <a:schemeClr val="tx2"/>
                </a:solidFill>
                <a:latin typeface="Lato Black" charset="0"/>
                <a:ea typeface="Lato Black" charset="0"/>
                <a:cs typeface="Lato Black" charset="0"/>
              </a:rPr>
              <a:t> FOR</a:t>
            </a:r>
          </a:p>
          <a:p>
            <a:pPr algn="ctr"/>
            <a:r>
              <a:rPr lang="en-US" sz="2101" b="1" dirty="0">
                <a:solidFill>
                  <a:schemeClr val="tx2"/>
                </a:solidFill>
                <a:latin typeface="Lato Black" charset="0"/>
                <a:ea typeface="Lato Black" charset="0"/>
                <a:cs typeface="Lato Black" charset="0"/>
              </a:rPr>
              <a:t>A COMMERCIAL OUTCOME?</a:t>
            </a:r>
          </a:p>
        </p:txBody>
      </p:sp>
      <p:sp>
        <p:nvSpPr>
          <p:cNvPr id="2" name="Oval 1"/>
          <p:cNvSpPr/>
          <p:nvPr/>
        </p:nvSpPr>
        <p:spPr>
          <a:xfrm>
            <a:off x="8571547" y="6786363"/>
            <a:ext cx="1112057" cy="1112057"/>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0" name="TextBox 29"/>
          <p:cNvSpPr txBox="1"/>
          <p:nvPr/>
        </p:nvSpPr>
        <p:spPr>
          <a:xfrm>
            <a:off x="7093310" y="4925833"/>
            <a:ext cx="4101379" cy="738920"/>
          </a:xfrm>
          <a:prstGeom prst="rect">
            <a:avLst/>
          </a:prstGeom>
          <a:noFill/>
        </p:spPr>
        <p:txBody>
          <a:bodyPr wrap="none" rtlCol="0" anchor="ctr" anchorCtr="0">
            <a:spAutoFit/>
          </a:bodyPr>
          <a:lstStyle/>
          <a:p>
            <a:pPr algn="ctr"/>
            <a:r>
              <a:rPr lang="en-US" sz="2101" b="1" dirty="0">
                <a:solidFill>
                  <a:schemeClr val="tx2"/>
                </a:solidFill>
                <a:latin typeface="Lato Black" charset="0"/>
                <a:ea typeface="Lato Black" charset="0"/>
                <a:cs typeface="Lato Black" charset="0"/>
              </a:rPr>
              <a:t>HOW IMPORTANT IS THE</a:t>
            </a:r>
          </a:p>
          <a:p>
            <a:pPr algn="ctr"/>
            <a:r>
              <a:rPr lang="en-US" sz="2101" b="1" dirty="0">
                <a:solidFill>
                  <a:schemeClr val="tx2"/>
                </a:solidFill>
                <a:latin typeface="Lato Black" charset="0"/>
                <a:ea typeface="Lato Black" charset="0"/>
                <a:cs typeface="Lato Black" charset="0"/>
              </a:rPr>
              <a:t>COMMERCIAL </a:t>
            </a:r>
            <a:r>
              <a:rPr lang="en-US" sz="2101" b="1" dirty="0">
                <a:solidFill>
                  <a:schemeClr val="accent2"/>
                </a:solidFill>
                <a:latin typeface="Lato Black" charset="0"/>
                <a:ea typeface="Lato Black" charset="0"/>
                <a:cs typeface="Lato Black" charset="0"/>
              </a:rPr>
              <a:t>RELATIONSHIP</a:t>
            </a:r>
            <a:r>
              <a:rPr lang="en-US" sz="2101" b="1" dirty="0">
                <a:solidFill>
                  <a:schemeClr val="tx2"/>
                </a:solidFill>
                <a:latin typeface="Lato Black" charset="0"/>
                <a:ea typeface="Lato Black" charset="0"/>
                <a:cs typeface="Lato Black" charset="0"/>
              </a:rPr>
              <a:t>?</a:t>
            </a:r>
          </a:p>
        </p:txBody>
      </p:sp>
      <p:sp>
        <p:nvSpPr>
          <p:cNvPr id="41" name="Oval 40"/>
          <p:cNvSpPr/>
          <p:nvPr/>
        </p:nvSpPr>
        <p:spPr>
          <a:xfrm>
            <a:off x="8571547" y="3620826"/>
            <a:ext cx="1112057" cy="11120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80" name="TextBox 79"/>
          <p:cNvSpPr txBox="1"/>
          <p:nvPr/>
        </p:nvSpPr>
        <p:spPr>
          <a:xfrm>
            <a:off x="1887791" y="8116030"/>
            <a:ext cx="3568221" cy="738920"/>
          </a:xfrm>
          <a:prstGeom prst="rect">
            <a:avLst/>
          </a:prstGeom>
          <a:noFill/>
        </p:spPr>
        <p:txBody>
          <a:bodyPr wrap="none" rtlCol="0" anchor="ctr" anchorCtr="0">
            <a:spAutoFit/>
          </a:bodyPr>
          <a:lstStyle/>
          <a:p>
            <a:pPr algn="ctr"/>
            <a:r>
              <a:rPr lang="en-US" sz="2101" b="1" dirty="0">
                <a:solidFill>
                  <a:schemeClr val="tx2"/>
                </a:solidFill>
                <a:latin typeface="Lato Black" charset="0"/>
                <a:ea typeface="Lato Black" charset="0"/>
                <a:cs typeface="Lato Black" charset="0"/>
              </a:rPr>
              <a:t>HOW IMPORTANT IS IT TO</a:t>
            </a:r>
          </a:p>
          <a:p>
            <a:pPr algn="ctr"/>
            <a:r>
              <a:rPr lang="en-US" sz="2101" b="1" dirty="0">
                <a:solidFill>
                  <a:schemeClr val="accent1">
                    <a:lumMod val="75000"/>
                  </a:schemeClr>
                </a:solidFill>
                <a:latin typeface="Lato Black" charset="0"/>
                <a:ea typeface="Lato Black" charset="0"/>
                <a:cs typeface="Lato Black" charset="0"/>
              </a:rPr>
              <a:t>CONTROL</a:t>
            </a:r>
            <a:r>
              <a:rPr lang="en-US" sz="2101" b="1" dirty="0">
                <a:solidFill>
                  <a:schemeClr val="tx2"/>
                </a:solidFill>
                <a:latin typeface="Lato Black" charset="0"/>
                <a:ea typeface="Lato Black" charset="0"/>
                <a:cs typeface="Lato Black" charset="0"/>
              </a:rPr>
              <a:t> THE OUTCOME?</a:t>
            </a:r>
          </a:p>
        </p:txBody>
      </p:sp>
      <p:sp>
        <p:nvSpPr>
          <p:cNvPr id="29" name="Oval 28"/>
          <p:cNvSpPr/>
          <p:nvPr/>
        </p:nvSpPr>
        <p:spPr>
          <a:xfrm>
            <a:off x="3080871" y="6786363"/>
            <a:ext cx="1112057" cy="1112057"/>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4" name="TextBox 33"/>
          <p:cNvSpPr txBox="1"/>
          <p:nvPr/>
        </p:nvSpPr>
        <p:spPr>
          <a:xfrm>
            <a:off x="1505837" y="4925833"/>
            <a:ext cx="4268284" cy="738920"/>
          </a:xfrm>
          <a:prstGeom prst="rect">
            <a:avLst/>
          </a:prstGeom>
          <a:noFill/>
        </p:spPr>
        <p:txBody>
          <a:bodyPr wrap="none" rtlCol="0" anchor="ctr" anchorCtr="0">
            <a:spAutoFit/>
          </a:bodyPr>
          <a:lstStyle/>
          <a:p>
            <a:pPr algn="ctr"/>
            <a:r>
              <a:rPr lang="en-US" sz="2101" b="1" dirty="0">
                <a:solidFill>
                  <a:schemeClr val="tx2"/>
                </a:solidFill>
                <a:latin typeface="Lato Black" charset="0"/>
                <a:ea typeface="Lato Black" charset="0"/>
                <a:cs typeface="Lato Black" charset="0"/>
              </a:rPr>
              <a:t>HOW IMPORTANT IS IT TO KEEP</a:t>
            </a:r>
          </a:p>
          <a:p>
            <a:pPr algn="ctr"/>
            <a:r>
              <a:rPr lang="en-US" sz="2101" b="1" dirty="0">
                <a:solidFill>
                  <a:schemeClr val="tx2"/>
                </a:solidFill>
                <a:latin typeface="Lato Black" charset="0"/>
                <a:ea typeface="Lato Black" charset="0"/>
                <a:cs typeface="Lato Black" charset="0"/>
              </a:rPr>
              <a:t>THE DISPUTE </a:t>
            </a:r>
            <a:r>
              <a:rPr lang="en-US" sz="2101" b="1" dirty="0">
                <a:solidFill>
                  <a:schemeClr val="accent1"/>
                </a:solidFill>
                <a:latin typeface="Lato Black" charset="0"/>
                <a:ea typeface="Lato Black" charset="0"/>
                <a:cs typeface="Lato Black" charset="0"/>
              </a:rPr>
              <a:t>CONFIDENTIAL</a:t>
            </a:r>
            <a:r>
              <a:rPr lang="en-US" sz="2101" b="1" dirty="0">
                <a:solidFill>
                  <a:schemeClr val="tx2"/>
                </a:solidFill>
                <a:latin typeface="Lato Black" charset="0"/>
                <a:ea typeface="Lato Black" charset="0"/>
                <a:cs typeface="Lato Black" charset="0"/>
              </a:rPr>
              <a:t>?</a:t>
            </a:r>
          </a:p>
        </p:txBody>
      </p:sp>
      <p:sp>
        <p:nvSpPr>
          <p:cNvPr id="44" name="Oval 43"/>
          <p:cNvSpPr/>
          <p:nvPr/>
        </p:nvSpPr>
        <p:spPr>
          <a:xfrm>
            <a:off x="3080871" y="3620826"/>
            <a:ext cx="1112057" cy="111205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6" name="Shape 2616"/>
          <p:cNvSpPr/>
          <p:nvPr/>
        </p:nvSpPr>
        <p:spPr>
          <a:xfrm>
            <a:off x="8838403" y="3913905"/>
            <a:ext cx="578343" cy="5258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accent2"/>
          </a:solidFill>
          <a:ln w="12700">
            <a:miter lim="400000"/>
          </a:ln>
        </p:spPr>
        <p:txBody>
          <a:bodyPr lIns="28575" tIns="28575" rIns="28575" bIns="28575" anchor="ctr"/>
          <a:lstStyle/>
          <a:p>
            <a:pPr defTabSz="34288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78" name="TextBox 77"/>
          <p:cNvSpPr txBox="1"/>
          <p:nvPr/>
        </p:nvSpPr>
        <p:spPr>
          <a:xfrm>
            <a:off x="12993365" y="8116030"/>
            <a:ext cx="3332964" cy="738920"/>
          </a:xfrm>
          <a:prstGeom prst="rect">
            <a:avLst/>
          </a:prstGeom>
          <a:noFill/>
        </p:spPr>
        <p:txBody>
          <a:bodyPr wrap="none" rtlCol="0" anchor="ctr" anchorCtr="0">
            <a:spAutoFit/>
          </a:bodyPr>
          <a:lstStyle/>
          <a:p>
            <a:pPr algn="ctr"/>
            <a:r>
              <a:rPr lang="en-US" sz="2101" b="1" dirty="0">
                <a:solidFill>
                  <a:schemeClr val="tx2"/>
                </a:solidFill>
                <a:latin typeface="Lato Black" charset="0"/>
                <a:ea typeface="Lato Black" charset="0"/>
                <a:cs typeface="Lato Black" charset="0"/>
              </a:rPr>
              <a:t>HOW </a:t>
            </a:r>
            <a:r>
              <a:rPr lang="en-US" sz="2101" b="1" dirty="0">
                <a:solidFill>
                  <a:schemeClr val="accent3">
                    <a:lumMod val="75000"/>
                  </a:schemeClr>
                </a:solidFill>
                <a:latin typeface="Lato Black" charset="0"/>
                <a:ea typeface="Lato Black" charset="0"/>
                <a:cs typeface="Lato Black" charset="0"/>
              </a:rPr>
              <a:t>COMPLEX</a:t>
            </a:r>
            <a:r>
              <a:rPr lang="en-US" sz="2101" b="1" dirty="0">
                <a:solidFill>
                  <a:schemeClr val="tx2"/>
                </a:solidFill>
                <a:latin typeface="Lato Black" charset="0"/>
                <a:ea typeface="Lato Black" charset="0"/>
                <a:cs typeface="Lato Black" charset="0"/>
              </a:rPr>
              <a:t> WOULD</a:t>
            </a:r>
          </a:p>
          <a:p>
            <a:pPr algn="ctr"/>
            <a:r>
              <a:rPr lang="en-US" sz="2101" b="1" dirty="0">
                <a:solidFill>
                  <a:schemeClr val="tx2"/>
                </a:solidFill>
                <a:latin typeface="Lato Black" charset="0"/>
                <a:ea typeface="Lato Black" charset="0"/>
                <a:cs typeface="Lato Black" charset="0"/>
              </a:rPr>
              <a:t>A TRIAL BE?</a:t>
            </a:r>
          </a:p>
        </p:txBody>
      </p:sp>
      <p:sp>
        <p:nvSpPr>
          <p:cNvPr id="27" name="Oval 26"/>
          <p:cNvSpPr/>
          <p:nvPr/>
        </p:nvSpPr>
        <p:spPr>
          <a:xfrm>
            <a:off x="14087672" y="6786363"/>
            <a:ext cx="1112057" cy="1112057"/>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2" name="TextBox 31"/>
          <p:cNvSpPr txBox="1"/>
          <p:nvPr/>
        </p:nvSpPr>
        <p:spPr>
          <a:xfrm>
            <a:off x="12606656" y="4925833"/>
            <a:ext cx="4106381" cy="738920"/>
          </a:xfrm>
          <a:prstGeom prst="rect">
            <a:avLst/>
          </a:prstGeom>
          <a:noFill/>
        </p:spPr>
        <p:txBody>
          <a:bodyPr wrap="none" rtlCol="0" anchor="ctr" anchorCtr="0">
            <a:spAutoFit/>
          </a:bodyPr>
          <a:lstStyle/>
          <a:p>
            <a:pPr algn="ctr"/>
            <a:r>
              <a:rPr lang="en-US" sz="2101" b="1" dirty="0">
                <a:solidFill>
                  <a:schemeClr val="tx2"/>
                </a:solidFill>
                <a:latin typeface="Lato Black" charset="0"/>
                <a:ea typeface="Lato Black" charset="0"/>
                <a:cs typeface="Lato Black" charset="0"/>
              </a:rPr>
              <a:t>HOW IMPORTANT IS IT TO GET</a:t>
            </a:r>
          </a:p>
          <a:p>
            <a:pPr algn="ctr"/>
            <a:r>
              <a:rPr lang="en-US" sz="2101" b="1" dirty="0">
                <a:solidFill>
                  <a:schemeClr val="tx2"/>
                </a:solidFill>
                <a:latin typeface="Lato Black" charset="0"/>
                <a:ea typeface="Lato Black" charset="0"/>
                <a:cs typeface="Lato Black" charset="0"/>
              </a:rPr>
              <a:t>AN OUTCOME </a:t>
            </a:r>
            <a:r>
              <a:rPr lang="en-US" sz="2101" b="1" dirty="0">
                <a:solidFill>
                  <a:schemeClr val="accent3"/>
                </a:solidFill>
                <a:latin typeface="Lato Black" charset="0"/>
                <a:ea typeface="Lato Black" charset="0"/>
                <a:cs typeface="Lato Black" charset="0"/>
              </a:rPr>
              <a:t>QUICKLY</a:t>
            </a:r>
            <a:r>
              <a:rPr lang="en-US" sz="2101" b="1" dirty="0">
                <a:solidFill>
                  <a:schemeClr val="tx2"/>
                </a:solidFill>
                <a:latin typeface="Lato Black" charset="0"/>
                <a:ea typeface="Lato Black" charset="0"/>
                <a:cs typeface="Lato Black" charset="0"/>
              </a:rPr>
              <a:t>?</a:t>
            </a:r>
          </a:p>
        </p:txBody>
      </p:sp>
      <p:sp>
        <p:nvSpPr>
          <p:cNvPr id="42" name="Oval 41"/>
          <p:cNvSpPr/>
          <p:nvPr/>
        </p:nvSpPr>
        <p:spPr>
          <a:xfrm>
            <a:off x="14087672" y="3620826"/>
            <a:ext cx="1112057" cy="11120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6" name="TextBox 35"/>
          <p:cNvSpPr txBox="1"/>
          <p:nvPr/>
        </p:nvSpPr>
        <p:spPr>
          <a:xfrm>
            <a:off x="4008356" y="932518"/>
            <a:ext cx="10271346"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Step 1: Weigh the Benefits </a:t>
            </a:r>
            <a:endParaRPr lang="id-ID" sz="6602" b="1" dirty="0">
              <a:solidFill>
                <a:schemeClr val="tx2"/>
              </a:solidFill>
              <a:latin typeface="Lato" charset="0"/>
              <a:ea typeface="Lato" charset="0"/>
              <a:cs typeface="Lato" charset="0"/>
            </a:endParaRPr>
          </a:p>
        </p:txBody>
      </p:sp>
      <p:sp>
        <p:nvSpPr>
          <p:cNvPr id="37" name="Rectangle 36"/>
          <p:cNvSpPr/>
          <p:nvPr/>
        </p:nvSpPr>
        <p:spPr>
          <a:xfrm>
            <a:off x="8576907" y="2423643"/>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accent2"/>
              </a:solidFill>
              <a:latin typeface="Lato Light" charset="0"/>
            </a:endParaRPr>
          </a:p>
        </p:txBody>
      </p:sp>
      <p:sp>
        <p:nvSpPr>
          <p:cNvPr id="38" name="Subtitle 2"/>
          <p:cNvSpPr txBox="1">
            <a:spLocks/>
          </p:cNvSpPr>
          <p:nvPr/>
        </p:nvSpPr>
        <p:spPr>
          <a:xfrm>
            <a:off x="1857380" y="1863511"/>
            <a:ext cx="14604184"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326" dirty="0">
                <a:latin typeface="Lato Light"/>
                <a:cs typeface="Lato Light"/>
              </a:rPr>
              <a:t>Look at the various aspects of the business, considering the advantages of mediation over litigation in </a:t>
            </a:r>
            <a:r>
              <a:rPr lang="en-US" sz="2326" b="1" dirty="0">
                <a:solidFill>
                  <a:schemeClr val="accent1"/>
                </a:solidFill>
                <a:latin typeface="Lato Light"/>
                <a:cs typeface="Lato Light"/>
              </a:rPr>
              <a:t>each context</a:t>
            </a:r>
          </a:p>
        </p:txBody>
      </p:sp>
      <p:sp>
        <p:nvSpPr>
          <p:cNvPr id="6" name="Rectangle 5">
            <a:extLst>
              <a:ext uri="{FF2B5EF4-FFF2-40B4-BE49-F238E27FC236}">
                <a16:creationId xmlns:a16="http://schemas.microsoft.com/office/drawing/2014/main" id="{5E00C2D0-A5ED-3643-8325-69BFB28DEB16}"/>
              </a:ext>
            </a:extLst>
          </p:cNvPr>
          <p:cNvSpPr/>
          <p:nvPr/>
        </p:nvSpPr>
        <p:spPr>
          <a:xfrm>
            <a:off x="6155473" y="10036098"/>
            <a:ext cx="6155473" cy="113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hape 2528">
            <a:extLst>
              <a:ext uri="{FF2B5EF4-FFF2-40B4-BE49-F238E27FC236}">
                <a16:creationId xmlns:a16="http://schemas.microsoft.com/office/drawing/2014/main" id="{BD1A7F3B-7991-DB42-83C3-59549C8B85A7}"/>
              </a:ext>
            </a:extLst>
          </p:cNvPr>
          <p:cNvSpPr>
            <a:spLocks noChangeAspect="1"/>
          </p:cNvSpPr>
          <p:nvPr/>
        </p:nvSpPr>
        <p:spPr>
          <a:xfrm>
            <a:off x="3450694" y="3920821"/>
            <a:ext cx="372410" cy="512064"/>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accent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53" name="Shape 2526">
            <a:extLst>
              <a:ext uri="{FF2B5EF4-FFF2-40B4-BE49-F238E27FC236}">
                <a16:creationId xmlns:a16="http://schemas.microsoft.com/office/drawing/2014/main" id="{EA45DAF2-B725-B944-81CC-72DEC0277895}"/>
              </a:ext>
            </a:extLst>
          </p:cNvPr>
          <p:cNvSpPr>
            <a:spLocks noChangeAspect="1"/>
          </p:cNvSpPr>
          <p:nvPr/>
        </p:nvSpPr>
        <p:spPr>
          <a:xfrm>
            <a:off x="14387668" y="3918780"/>
            <a:ext cx="512064" cy="5120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3"/>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55" name="Shape 2624">
            <a:extLst>
              <a:ext uri="{FF2B5EF4-FFF2-40B4-BE49-F238E27FC236}">
                <a16:creationId xmlns:a16="http://schemas.microsoft.com/office/drawing/2014/main" id="{C12C3390-67C7-3E43-8FBE-26635EF69D37}"/>
              </a:ext>
            </a:extLst>
          </p:cNvPr>
          <p:cNvSpPr>
            <a:spLocks noChangeAspect="1"/>
          </p:cNvSpPr>
          <p:nvPr/>
        </p:nvSpPr>
        <p:spPr>
          <a:xfrm>
            <a:off x="14387668" y="7088320"/>
            <a:ext cx="512064" cy="512064"/>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accent3">
              <a:lumMod val="75000"/>
            </a:schemeClr>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58" name="Shape 2588">
            <a:extLst>
              <a:ext uri="{FF2B5EF4-FFF2-40B4-BE49-F238E27FC236}">
                <a16:creationId xmlns:a16="http://schemas.microsoft.com/office/drawing/2014/main" id="{C7E64180-EFCF-FB4E-B730-C7AC6FB87EE2}"/>
              </a:ext>
            </a:extLst>
          </p:cNvPr>
          <p:cNvSpPr>
            <a:spLocks noChangeAspect="1"/>
          </p:cNvSpPr>
          <p:nvPr/>
        </p:nvSpPr>
        <p:spPr>
          <a:xfrm>
            <a:off x="3388268" y="7084398"/>
            <a:ext cx="563270" cy="51206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1">
              <a:lumMod val="75000"/>
            </a:schemeClr>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60" name="Shape 2772">
            <a:extLst>
              <a:ext uri="{FF2B5EF4-FFF2-40B4-BE49-F238E27FC236}">
                <a16:creationId xmlns:a16="http://schemas.microsoft.com/office/drawing/2014/main" id="{0C9EDB2D-C83C-C74F-B902-08A355A8A2AE}"/>
              </a:ext>
            </a:extLst>
          </p:cNvPr>
          <p:cNvSpPr>
            <a:spLocks noChangeAspect="1"/>
          </p:cNvSpPr>
          <p:nvPr/>
        </p:nvSpPr>
        <p:spPr>
          <a:xfrm>
            <a:off x="8887967" y="7082329"/>
            <a:ext cx="512064" cy="512064"/>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accent2">
              <a:lumMod val="75000"/>
            </a:schemeClr>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924960924"/>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99F2E2-F6F1-FD4F-B914-536CFC6EFB6F}"/>
              </a:ext>
            </a:extLst>
          </p:cNvPr>
          <p:cNvSpPr/>
          <p:nvPr/>
        </p:nvSpPr>
        <p:spPr>
          <a:xfrm>
            <a:off x="6145619" y="10207256"/>
            <a:ext cx="5975497" cy="978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1B8579-0EE6-FE4C-A4D5-19C04706A3D1}"/>
              </a:ext>
            </a:extLst>
          </p:cNvPr>
          <p:cNvSpPr/>
          <p:nvPr/>
        </p:nvSpPr>
        <p:spPr>
          <a:xfrm>
            <a:off x="9043400" y="151308"/>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9" name="Rectangle 8"/>
          <p:cNvSpPr/>
          <p:nvPr/>
        </p:nvSpPr>
        <p:spPr>
          <a:xfrm>
            <a:off x="0" y="0"/>
            <a:ext cx="18288000" cy="11430000"/>
          </a:xfrm>
          <a:prstGeom prst="rect">
            <a:avLst/>
          </a:prstGeom>
          <a:gradFill flip="none" rotWithShape="1">
            <a:gsLst>
              <a:gs pos="0">
                <a:srgbClr val="00EFBF">
                  <a:alpha val="79000"/>
                </a:srgbClr>
              </a:gs>
              <a:gs pos="83000">
                <a:srgbClr val="3B1F4D">
                  <a:alpha val="80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0" name="Subtitle 2"/>
          <p:cNvSpPr txBox="1">
            <a:spLocks/>
          </p:cNvSpPr>
          <p:nvPr/>
        </p:nvSpPr>
        <p:spPr>
          <a:xfrm>
            <a:off x="4471639" y="6059119"/>
            <a:ext cx="9344723" cy="93419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2800" spc="225" dirty="0">
                <a:solidFill>
                  <a:schemeClr val="bg1"/>
                </a:solidFill>
                <a:latin typeface="Lato" charset="0"/>
                <a:ea typeface="Lato" charset="0"/>
                <a:cs typeface="Lato" charset="0"/>
              </a:rPr>
              <a:t>What’s on your plate </a:t>
            </a:r>
            <a:r>
              <a:rPr lang="en-US" sz="2800" b="1" spc="225" dirty="0">
                <a:solidFill>
                  <a:schemeClr val="bg1"/>
                </a:solidFill>
                <a:latin typeface="Lato" charset="0"/>
                <a:ea typeface="Lato" charset="0"/>
                <a:cs typeface="Lato" charset="0"/>
              </a:rPr>
              <a:t>right </a:t>
            </a:r>
            <a:r>
              <a:rPr lang="en-US" sz="2800" spc="225" dirty="0">
                <a:solidFill>
                  <a:schemeClr val="bg1"/>
                </a:solidFill>
                <a:latin typeface="Lato" charset="0"/>
                <a:ea typeface="Lato" charset="0"/>
                <a:cs typeface="Lato" charset="0"/>
              </a:rPr>
              <a:t>now? You can request mediation at </a:t>
            </a:r>
            <a:r>
              <a:rPr lang="en-US" sz="2800" b="1" i="1" spc="225" dirty="0">
                <a:solidFill>
                  <a:schemeClr val="bg1"/>
                </a:solidFill>
                <a:latin typeface="Lato" charset="0"/>
                <a:ea typeface="Lato" charset="0"/>
                <a:cs typeface="Lato" charset="0"/>
              </a:rPr>
              <a:t>any point</a:t>
            </a:r>
            <a:r>
              <a:rPr lang="en-US" sz="2800" b="1" spc="225" dirty="0">
                <a:solidFill>
                  <a:schemeClr val="bg1"/>
                </a:solidFill>
                <a:latin typeface="Lato" charset="0"/>
                <a:ea typeface="Lato" charset="0"/>
                <a:cs typeface="Lato" charset="0"/>
              </a:rPr>
              <a:t> </a:t>
            </a:r>
            <a:r>
              <a:rPr lang="en-US" sz="2800" spc="225" dirty="0">
                <a:solidFill>
                  <a:schemeClr val="bg1"/>
                </a:solidFill>
                <a:latin typeface="Lato" charset="0"/>
                <a:ea typeface="Lato" charset="0"/>
                <a:cs typeface="Lato" charset="0"/>
              </a:rPr>
              <a:t>in the process.</a:t>
            </a:r>
          </a:p>
        </p:txBody>
      </p:sp>
      <p:sp>
        <p:nvSpPr>
          <p:cNvPr id="11" name="TextBox 10"/>
          <p:cNvSpPr txBox="1"/>
          <p:nvPr/>
        </p:nvSpPr>
        <p:spPr>
          <a:xfrm>
            <a:off x="2525415" y="4350510"/>
            <a:ext cx="13265876" cy="1477328"/>
          </a:xfrm>
          <a:prstGeom prst="rect">
            <a:avLst/>
          </a:prstGeom>
          <a:noFill/>
        </p:spPr>
        <p:txBody>
          <a:bodyPr wrap="none" rtlCol="0">
            <a:spAutoFit/>
          </a:bodyPr>
          <a:lstStyle/>
          <a:p>
            <a:pPr algn="ctr"/>
            <a:r>
              <a:rPr lang="en-US" sz="9000" b="1" dirty="0">
                <a:solidFill>
                  <a:schemeClr val="bg1"/>
                </a:solidFill>
                <a:latin typeface="Lato Bold" charset="0"/>
                <a:ea typeface="Lato Bold" charset="0"/>
                <a:cs typeface="Lato Bold" charset="0"/>
              </a:rPr>
              <a:t>Step 2: Look at your Plate</a:t>
            </a:r>
          </a:p>
        </p:txBody>
      </p:sp>
      <p:grpSp>
        <p:nvGrpSpPr>
          <p:cNvPr id="12" name="Group 11"/>
          <p:cNvGrpSpPr/>
          <p:nvPr/>
        </p:nvGrpSpPr>
        <p:grpSpPr>
          <a:xfrm>
            <a:off x="5703648" y="3715623"/>
            <a:ext cx="6928396" cy="4032216"/>
            <a:chOff x="1558925" y="4192858"/>
            <a:chExt cx="9235455" cy="5374888"/>
          </a:xfrm>
        </p:grpSpPr>
        <p:cxnSp>
          <p:nvCxnSpPr>
            <p:cNvPr id="14" name="Straight Connector 13"/>
            <p:cNvCxnSpPr/>
            <p:nvPr/>
          </p:nvCxnSpPr>
          <p:spPr>
            <a:xfrm>
              <a:off x="1558925" y="9567746"/>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58925" y="4192858"/>
              <a:ext cx="923545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4506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361A2D-CE7D-F747-A0DE-85DD7FB9C490}"/>
              </a:ext>
            </a:extLst>
          </p:cNvPr>
          <p:cNvSpPr/>
          <p:nvPr/>
        </p:nvSpPr>
        <p:spPr>
          <a:xfrm>
            <a:off x="9010185" y="0"/>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8" name="Rectangle 7">
            <a:extLst>
              <a:ext uri="{FF2B5EF4-FFF2-40B4-BE49-F238E27FC236}">
                <a16:creationId xmlns:a16="http://schemas.microsoft.com/office/drawing/2014/main" id="{F6B81D8B-3AAB-814F-B56D-91B8C6EF1916}"/>
              </a:ext>
            </a:extLst>
          </p:cNvPr>
          <p:cNvSpPr/>
          <p:nvPr/>
        </p:nvSpPr>
        <p:spPr>
          <a:xfrm>
            <a:off x="5932449" y="9946888"/>
            <a:ext cx="6155473" cy="148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99" y="0"/>
            <a:ext cx="18288001" cy="11430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2" name="Rectangle 11"/>
          <p:cNvSpPr/>
          <p:nvPr/>
        </p:nvSpPr>
        <p:spPr>
          <a:xfrm>
            <a:off x="0" y="0"/>
            <a:ext cx="18288001" cy="11430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grpSp>
        <p:nvGrpSpPr>
          <p:cNvPr id="2" name="Group 1">
            <a:extLst>
              <a:ext uri="{FF2B5EF4-FFF2-40B4-BE49-F238E27FC236}">
                <a16:creationId xmlns:a16="http://schemas.microsoft.com/office/drawing/2014/main" id="{70DEA48F-5D83-084D-A880-AFBCC620E88A}"/>
              </a:ext>
            </a:extLst>
          </p:cNvPr>
          <p:cNvGrpSpPr/>
          <p:nvPr/>
        </p:nvGrpSpPr>
        <p:grpSpPr>
          <a:xfrm>
            <a:off x="3267455" y="3639007"/>
            <a:ext cx="11753090" cy="4151987"/>
            <a:chOff x="3288247" y="3004649"/>
            <a:chExt cx="11753090" cy="4151987"/>
          </a:xfrm>
        </p:grpSpPr>
        <p:sp>
          <p:nvSpPr>
            <p:cNvPr id="13" name="TextBox 12"/>
            <p:cNvSpPr txBox="1"/>
            <p:nvPr/>
          </p:nvSpPr>
          <p:spPr>
            <a:xfrm>
              <a:off x="3288247" y="3004649"/>
              <a:ext cx="11707607" cy="2605842"/>
            </a:xfrm>
            <a:prstGeom prst="rect">
              <a:avLst/>
            </a:prstGeom>
            <a:noFill/>
          </p:spPr>
          <p:txBody>
            <a:bodyPr wrap="square" rtlCol="0">
              <a:spAutoFit/>
            </a:bodyPr>
            <a:lstStyle/>
            <a:p>
              <a:pPr algn="ctr">
                <a:lnSpc>
                  <a:spcPts val="9753"/>
                </a:lnSpc>
              </a:pPr>
              <a:r>
                <a:rPr lang="en-US" sz="10128" b="1" dirty="0">
                  <a:solidFill>
                    <a:schemeClr val="accent3"/>
                  </a:solidFill>
                  <a:latin typeface="Lato" charset="0"/>
                  <a:ea typeface="Lato" charset="0"/>
                  <a:cs typeface="Lato" charset="0"/>
                </a:rPr>
                <a:t>EVERY </a:t>
              </a:r>
              <a:r>
                <a:rPr lang="en-US" sz="10128" b="1" dirty="0">
                  <a:solidFill>
                    <a:schemeClr val="bg1"/>
                  </a:solidFill>
                  <a:latin typeface="Lato" charset="0"/>
                  <a:ea typeface="Lato" charset="0"/>
                  <a:cs typeface="Lato" charset="0"/>
                </a:rPr>
                <a:t>BUSINESS HAS CONFLICTS</a:t>
              </a:r>
            </a:p>
          </p:txBody>
        </p:sp>
        <p:sp>
          <p:nvSpPr>
            <p:cNvPr id="14" name="TextBox 13"/>
            <p:cNvSpPr txBox="1"/>
            <p:nvPr/>
          </p:nvSpPr>
          <p:spPr>
            <a:xfrm>
              <a:off x="3292146" y="5610491"/>
              <a:ext cx="11749191" cy="1546145"/>
            </a:xfrm>
            <a:prstGeom prst="rect">
              <a:avLst/>
            </a:prstGeom>
            <a:noFill/>
          </p:spPr>
          <p:txBody>
            <a:bodyPr wrap="square" lIns="164607" tIns="82304" rIns="164607" bIns="82304" rtlCol="0">
              <a:spAutoFit/>
            </a:bodyPr>
            <a:lstStyle/>
            <a:p>
              <a:pPr algn="ctr">
                <a:lnSpc>
                  <a:spcPct val="110000"/>
                </a:lnSpc>
              </a:pPr>
              <a:r>
                <a:rPr lang="en-US" sz="2800" dirty="0">
                  <a:solidFill>
                    <a:schemeClr val="bg1"/>
                  </a:solidFill>
                  <a:latin typeface="Lato Light" charset="0"/>
                  <a:ea typeface="Lato Light" charset="0"/>
                  <a:cs typeface="Lato Light" charset="0"/>
                </a:rPr>
                <a:t>Those conflicts might be between suppliers and service providers, between the business and its customers, between employees within the company, or even between the business and government regulators.</a:t>
              </a:r>
            </a:p>
          </p:txBody>
        </p:sp>
      </p:grpSp>
    </p:spTree>
    <p:extLst>
      <p:ext uri="{BB962C8B-B14F-4D97-AF65-F5344CB8AC3E}">
        <p14:creationId xmlns:p14="http://schemas.microsoft.com/office/powerpoint/2010/main" val="40456283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8A22E5E-2D57-B545-B8C7-A2380C1A25CB}"/>
              </a:ext>
            </a:extLst>
          </p:cNvPr>
          <p:cNvSpPr/>
          <p:nvPr/>
        </p:nvSpPr>
        <p:spPr>
          <a:xfrm>
            <a:off x="9101765" y="103581"/>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1" name="Rectangle 20"/>
          <p:cNvSpPr/>
          <p:nvPr/>
        </p:nvSpPr>
        <p:spPr>
          <a:xfrm>
            <a:off x="4712102" y="10075700"/>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5" name="Rectangle 14">
            <a:hlinkClick r:id="rId3"/>
          </p:cNvPr>
          <p:cNvSpPr/>
          <p:nvPr/>
        </p:nvSpPr>
        <p:spPr>
          <a:xfrm>
            <a:off x="9169097" y="8650214"/>
            <a:ext cx="9118903" cy="279708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grpSp>
        <p:nvGrpSpPr>
          <p:cNvPr id="2" name="Group 1">
            <a:extLst>
              <a:ext uri="{FF2B5EF4-FFF2-40B4-BE49-F238E27FC236}">
                <a16:creationId xmlns:a16="http://schemas.microsoft.com/office/drawing/2014/main" id="{7E31EE11-D57B-8E46-80A6-AE299FE015AE}"/>
              </a:ext>
            </a:extLst>
          </p:cNvPr>
          <p:cNvGrpSpPr/>
          <p:nvPr/>
        </p:nvGrpSpPr>
        <p:grpSpPr>
          <a:xfrm>
            <a:off x="1085147" y="3247673"/>
            <a:ext cx="7253910" cy="4934655"/>
            <a:chOff x="1085147" y="4500260"/>
            <a:chExt cx="7253910" cy="4934655"/>
          </a:xfrm>
        </p:grpSpPr>
        <p:grpSp>
          <p:nvGrpSpPr>
            <p:cNvPr id="3" name="Group 2">
              <a:extLst>
                <a:ext uri="{FF2B5EF4-FFF2-40B4-BE49-F238E27FC236}">
                  <a16:creationId xmlns:a16="http://schemas.microsoft.com/office/drawing/2014/main" id="{F8E58AEF-03C1-B64D-AFAF-4057D5C7DB87}"/>
                </a:ext>
              </a:extLst>
            </p:cNvPr>
            <p:cNvGrpSpPr/>
            <p:nvPr/>
          </p:nvGrpSpPr>
          <p:grpSpPr>
            <a:xfrm>
              <a:off x="1085147" y="4500260"/>
              <a:ext cx="7253910" cy="3232361"/>
              <a:chOff x="1085147" y="2747708"/>
              <a:chExt cx="7253910" cy="3232361"/>
            </a:xfrm>
          </p:grpSpPr>
          <p:cxnSp>
            <p:nvCxnSpPr>
              <p:cNvPr id="25" name="Straight Connector 24"/>
              <p:cNvCxnSpPr>
                <a:cxnSpLocks/>
              </p:cNvCxnSpPr>
              <p:nvPr/>
            </p:nvCxnSpPr>
            <p:spPr>
              <a:xfrm>
                <a:off x="3909520" y="3908443"/>
                <a:ext cx="16051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bwMode="auto">
              <a:xfrm>
                <a:off x="1085147" y="2747708"/>
                <a:ext cx="7253910" cy="658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3429914">
                  <a:lnSpc>
                    <a:spcPts val="5551"/>
                  </a:lnSpc>
                </a:pPr>
                <a:r>
                  <a:rPr lang="en-US" sz="4400" b="1" spc="600" dirty="0">
                    <a:latin typeface="Lato Black" charset="0"/>
                    <a:ea typeface="Lato Black" charset="0"/>
                    <a:cs typeface="Lato Black" charset="0"/>
                    <a:sym typeface="Bebas Neue" charset="0"/>
                  </a:rPr>
                  <a:t>STEP 3: ADD CLAUSES</a:t>
                </a:r>
              </a:p>
            </p:txBody>
          </p:sp>
          <p:sp>
            <p:nvSpPr>
              <p:cNvPr id="27" name="TextBox 26"/>
              <p:cNvSpPr txBox="1"/>
              <p:nvPr/>
            </p:nvSpPr>
            <p:spPr>
              <a:xfrm>
                <a:off x="1349803" y="4410409"/>
                <a:ext cx="6724598" cy="1569660"/>
              </a:xfrm>
              <a:prstGeom prst="rect">
                <a:avLst/>
              </a:prstGeom>
              <a:noFill/>
            </p:spPr>
            <p:txBody>
              <a:bodyPr wrap="square" rtlCol="0" anchor="t" anchorCtr="1">
                <a:spAutoFit/>
              </a:bodyPr>
              <a:lstStyle/>
              <a:p>
                <a:pPr algn="ctr"/>
                <a:r>
                  <a:rPr lang="en-US" sz="3200" b="1" dirty="0">
                    <a:latin typeface="Lato" panose="020F0502020204030203" pitchFamily="34" charset="77"/>
                    <a:ea typeface="Lato Black" charset="0"/>
                    <a:cs typeface="Lato Black" charset="0"/>
                  </a:rPr>
                  <a:t>WHEREVER RELEVANT, INCLUDE </a:t>
                </a:r>
                <a:r>
                  <a:rPr lang="en-US" sz="3200" b="1" dirty="0">
                    <a:solidFill>
                      <a:schemeClr val="accent1"/>
                    </a:solidFill>
                    <a:latin typeface="Lato" panose="020F0502020204030203" pitchFamily="34" charset="77"/>
                    <a:ea typeface="Lato Black" charset="0"/>
                    <a:cs typeface="Lato Black" charset="0"/>
                  </a:rPr>
                  <a:t>DISPUTE RESOLUTION CLAUSES</a:t>
                </a:r>
                <a:r>
                  <a:rPr lang="en-US" sz="3200" b="1" dirty="0">
                    <a:latin typeface="Lato" panose="020F0502020204030203" pitchFamily="34" charset="77"/>
                    <a:ea typeface="Lato Black" charset="0"/>
                    <a:cs typeface="Lato Black" charset="0"/>
                  </a:rPr>
                  <a:t>  IN YOUR CONTRACTS</a:t>
                </a:r>
              </a:p>
            </p:txBody>
          </p:sp>
        </p:grpSp>
        <p:sp>
          <p:nvSpPr>
            <p:cNvPr id="18" name="TextBox 17">
              <a:extLst>
                <a:ext uri="{FF2B5EF4-FFF2-40B4-BE49-F238E27FC236}">
                  <a16:creationId xmlns:a16="http://schemas.microsoft.com/office/drawing/2014/main" id="{A85E086F-9DC0-CB46-AB3F-D8322D86D133}"/>
                </a:ext>
              </a:extLst>
            </p:cNvPr>
            <p:cNvSpPr txBox="1"/>
            <p:nvPr/>
          </p:nvSpPr>
          <p:spPr>
            <a:xfrm>
              <a:off x="1085147" y="8234586"/>
              <a:ext cx="7253910" cy="1200329"/>
            </a:xfrm>
            <a:prstGeom prst="rect">
              <a:avLst/>
            </a:prstGeom>
            <a:noFill/>
          </p:spPr>
          <p:txBody>
            <a:bodyPr wrap="square" rtlCol="0" anchor="t" anchorCtr="1">
              <a:spAutoFit/>
            </a:bodyPr>
            <a:lstStyle/>
            <a:p>
              <a:pPr algn="ctr"/>
              <a:r>
                <a:rPr lang="en-US" sz="2400" dirty="0">
                  <a:latin typeface="Lato" panose="020F0502020204030203" pitchFamily="34" charset="77"/>
                  <a:ea typeface="Lato Black" charset="0"/>
                  <a:cs typeface="Lato Black" charset="0"/>
                </a:rPr>
                <a:t>The organizations to the right all offer publicly available clauses you can insert into your contracts to encourage the use of mediation in future disputes.</a:t>
              </a:r>
            </a:p>
          </p:txBody>
        </p:sp>
      </p:grpSp>
      <p:sp>
        <p:nvSpPr>
          <p:cNvPr id="20" name="Rectangle 19">
            <a:hlinkClick r:id="rId4"/>
            <a:extLst>
              <a:ext uri="{FF2B5EF4-FFF2-40B4-BE49-F238E27FC236}">
                <a16:creationId xmlns:a16="http://schemas.microsoft.com/office/drawing/2014/main" id="{4E7A2D79-3D84-1146-A655-E79B3150353C}"/>
              </a:ext>
            </a:extLst>
          </p:cNvPr>
          <p:cNvSpPr/>
          <p:nvPr/>
        </p:nvSpPr>
        <p:spPr>
          <a:xfrm>
            <a:off x="9169097" y="5766810"/>
            <a:ext cx="9118903" cy="2797085"/>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0" name="Rectangle 29">
            <a:hlinkClick r:id="rId5"/>
            <a:extLst>
              <a:ext uri="{FF2B5EF4-FFF2-40B4-BE49-F238E27FC236}">
                <a16:creationId xmlns:a16="http://schemas.microsoft.com/office/drawing/2014/main" id="{0493DF33-5355-2343-9717-EA7BE9B51EEB}"/>
              </a:ext>
            </a:extLst>
          </p:cNvPr>
          <p:cNvSpPr/>
          <p:nvPr/>
        </p:nvSpPr>
        <p:spPr>
          <a:xfrm>
            <a:off x="9169097" y="0"/>
            <a:ext cx="9118903" cy="279708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31" name="Rectangle 30">
            <a:extLst>
              <a:ext uri="{FF2B5EF4-FFF2-40B4-BE49-F238E27FC236}">
                <a16:creationId xmlns:a16="http://schemas.microsoft.com/office/drawing/2014/main" id="{570744AC-87A7-D846-9C87-164AF1B01179}"/>
              </a:ext>
            </a:extLst>
          </p:cNvPr>
          <p:cNvSpPr>
            <a:spLocks/>
          </p:cNvSpPr>
          <p:nvPr/>
        </p:nvSpPr>
        <p:spPr bwMode="auto">
          <a:xfrm>
            <a:off x="10343102" y="864550"/>
            <a:ext cx="6770893" cy="106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3429914">
              <a:lnSpc>
                <a:spcPct val="110000"/>
              </a:lnSpc>
            </a:pPr>
            <a:r>
              <a:rPr lang="en-US" sz="3301" b="1" spc="600" dirty="0">
                <a:solidFill>
                  <a:schemeClr val="bg1"/>
                </a:solidFill>
                <a:latin typeface="Lato Black" charset="0"/>
                <a:ea typeface="Lato Black" charset="0"/>
                <a:cs typeface="Lato Black" charset="0"/>
                <a:sym typeface="Bebas Neue" charset="0"/>
              </a:rPr>
              <a:t>AMERICAN ARBITRATION</a:t>
            </a:r>
          </a:p>
          <a:p>
            <a:pPr algn="ctr" defTabSz="3429914">
              <a:lnSpc>
                <a:spcPct val="110000"/>
              </a:lnSpc>
            </a:pPr>
            <a:r>
              <a:rPr lang="en-US" sz="3301" b="1" spc="600" dirty="0">
                <a:solidFill>
                  <a:schemeClr val="bg1"/>
                </a:solidFill>
                <a:latin typeface="Lato Black" charset="0"/>
                <a:ea typeface="Lato Black" charset="0"/>
                <a:cs typeface="Lato Black" charset="0"/>
                <a:sym typeface="Bebas Neue" charset="0"/>
              </a:rPr>
              <a:t>ASSOCIATION</a:t>
            </a:r>
          </a:p>
        </p:txBody>
      </p:sp>
      <p:sp>
        <p:nvSpPr>
          <p:cNvPr id="37" name="Rectangle 36">
            <a:hlinkClick r:id="rId6"/>
            <a:extLst>
              <a:ext uri="{FF2B5EF4-FFF2-40B4-BE49-F238E27FC236}">
                <a16:creationId xmlns:a16="http://schemas.microsoft.com/office/drawing/2014/main" id="{43B8B666-A468-E64C-BFE2-451C44D18F96}"/>
              </a:ext>
            </a:extLst>
          </p:cNvPr>
          <p:cNvSpPr/>
          <p:nvPr/>
        </p:nvSpPr>
        <p:spPr>
          <a:xfrm>
            <a:off x="9169097" y="2883405"/>
            <a:ext cx="9118903" cy="279708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8" name="Rectangle 27">
            <a:extLst>
              <a:ext uri="{FF2B5EF4-FFF2-40B4-BE49-F238E27FC236}">
                <a16:creationId xmlns:a16="http://schemas.microsoft.com/office/drawing/2014/main" id="{CE6C8314-ED5D-8049-BF9F-ACC924BAF753}"/>
              </a:ext>
            </a:extLst>
          </p:cNvPr>
          <p:cNvSpPr>
            <a:spLocks/>
          </p:cNvSpPr>
          <p:nvPr/>
        </p:nvSpPr>
        <p:spPr bwMode="auto">
          <a:xfrm>
            <a:off x="13018899" y="4027326"/>
            <a:ext cx="1419299" cy="509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3429914">
              <a:lnSpc>
                <a:spcPct val="110000"/>
              </a:lnSpc>
            </a:pPr>
            <a:r>
              <a:rPr lang="en-US" sz="3301" b="1" spc="600" dirty="0">
                <a:solidFill>
                  <a:schemeClr val="bg1"/>
                </a:solidFill>
                <a:latin typeface="Lato Black" charset="0"/>
                <a:ea typeface="Lato Black" charset="0"/>
                <a:cs typeface="Lato Black" charset="0"/>
                <a:sym typeface="Bebas Neue" charset="0"/>
              </a:rPr>
              <a:t>JAMS</a:t>
            </a:r>
          </a:p>
        </p:txBody>
      </p:sp>
      <p:sp>
        <p:nvSpPr>
          <p:cNvPr id="35" name="Rectangle 34">
            <a:extLst>
              <a:ext uri="{FF2B5EF4-FFF2-40B4-BE49-F238E27FC236}">
                <a16:creationId xmlns:a16="http://schemas.microsoft.com/office/drawing/2014/main" id="{DD090A32-EB64-4F41-953D-50FA4BB315A8}"/>
              </a:ext>
            </a:extLst>
          </p:cNvPr>
          <p:cNvSpPr>
            <a:spLocks/>
          </p:cNvSpPr>
          <p:nvPr/>
        </p:nvSpPr>
        <p:spPr bwMode="auto">
          <a:xfrm>
            <a:off x="11955499" y="6910731"/>
            <a:ext cx="3546099" cy="509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3429914">
              <a:lnSpc>
                <a:spcPct val="110000"/>
              </a:lnSpc>
            </a:pPr>
            <a:r>
              <a:rPr lang="en-US" sz="3301" b="1" spc="600" dirty="0">
                <a:solidFill>
                  <a:schemeClr val="bg1"/>
                </a:solidFill>
                <a:latin typeface="Lato Black" charset="0"/>
                <a:ea typeface="Lato Black" charset="0"/>
                <a:cs typeface="Lato Black" charset="0"/>
                <a:sym typeface="Bebas Neue" charset="0"/>
              </a:rPr>
              <a:t>LAW INSIDER</a:t>
            </a:r>
          </a:p>
        </p:txBody>
      </p:sp>
      <p:sp>
        <p:nvSpPr>
          <p:cNvPr id="38" name="Rectangle 37">
            <a:extLst>
              <a:ext uri="{FF2B5EF4-FFF2-40B4-BE49-F238E27FC236}">
                <a16:creationId xmlns:a16="http://schemas.microsoft.com/office/drawing/2014/main" id="{74ED4178-754A-8049-BDA5-E84F263BD981}"/>
              </a:ext>
            </a:extLst>
          </p:cNvPr>
          <p:cNvSpPr>
            <a:spLocks/>
          </p:cNvSpPr>
          <p:nvPr/>
        </p:nvSpPr>
        <p:spPr bwMode="auto">
          <a:xfrm>
            <a:off x="10934966" y="9514764"/>
            <a:ext cx="5587171" cy="106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3429914">
              <a:lnSpc>
                <a:spcPct val="110000"/>
              </a:lnSpc>
            </a:pPr>
            <a:r>
              <a:rPr lang="en-US" sz="3301" b="1" spc="600" dirty="0">
                <a:solidFill>
                  <a:schemeClr val="bg1"/>
                </a:solidFill>
                <a:latin typeface="Lato Black" charset="0"/>
                <a:ea typeface="Lato Black" charset="0"/>
                <a:cs typeface="Lato Black" charset="0"/>
                <a:sym typeface="Bebas Neue" charset="0"/>
              </a:rPr>
              <a:t>NEW YORK CITY BAR</a:t>
            </a:r>
          </a:p>
          <a:p>
            <a:pPr algn="ctr" defTabSz="3429914">
              <a:lnSpc>
                <a:spcPct val="110000"/>
              </a:lnSpc>
            </a:pPr>
            <a:r>
              <a:rPr lang="en-US" sz="3301" b="1" spc="600" dirty="0">
                <a:solidFill>
                  <a:schemeClr val="bg1"/>
                </a:solidFill>
                <a:latin typeface="Lato Black" charset="0"/>
                <a:ea typeface="Lato Black" charset="0"/>
                <a:cs typeface="Lato Black" charset="0"/>
                <a:sym typeface="Bebas Neue" charset="0"/>
              </a:rPr>
              <a:t>ASSOCIATION</a:t>
            </a:r>
          </a:p>
        </p:txBody>
      </p:sp>
    </p:spTree>
    <p:extLst>
      <p:ext uri="{BB962C8B-B14F-4D97-AF65-F5344CB8AC3E}">
        <p14:creationId xmlns:p14="http://schemas.microsoft.com/office/powerpoint/2010/main" val="3270757457"/>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agon 24"/>
          <p:cNvSpPr/>
          <p:nvPr/>
        </p:nvSpPr>
        <p:spPr>
          <a:xfrm rot="5400000">
            <a:off x="11902108" y="4123484"/>
            <a:ext cx="3666233" cy="3160548"/>
          </a:xfrm>
          <a:prstGeom prst="hexag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6" name="Hexagon 25"/>
          <p:cNvSpPr/>
          <p:nvPr/>
        </p:nvSpPr>
        <p:spPr>
          <a:xfrm rot="5400000">
            <a:off x="2716599" y="4123484"/>
            <a:ext cx="3666233" cy="3160548"/>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4" name="Hexagon 23"/>
          <p:cNvSpPr/>
          <p:nvPr/>
        </p:nvSpPr>
        <p:spPr>
          <a:xfrm rot="5400000">
            <a:off x="7310746" y="4123484"/>
            <a:ext cx="3666233" cy="3160548"/>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1" name="Hexagon 60"/>
          <p:cNvSpPr/>
          <p:nvPr/>
        </p:nvSpPr>
        <p:spPr>
          <a:xfrm rot="5400000">
            <a:off x="12153216" y="4342508"/>
            <a:ext cx="3164564" cy="272807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2" name="Hexagon 61"/>
          <p:cNvSpPr/>
          <p:nvPr/>
        </p:nvSpPr>
        <p:spPr>
          <a:xfrm rot="5400000">
            <a:off x="7561718" y="4342508"/>
            <a:ext cx="3164564" cy="272807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3" name="Hexagon 62"/>
          <p:cNvSpPr/>
          <p:nvPr/>
        </p:nvSpPr>
        <p:spPr>
          <a:xfrm rot="5400000">
            <a:off x="2970219" y="4342508"/>
            <a:ext cx="3164564" cy="272807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8" name="TextBox 67"/>
          <p:cNvSpPr txBox="1"/>
          <p:nvPr/>
        </p:nvSpPr>
        <p:spPr>
          <a:xfrm>
            <a:off x="6855658" y="7928220"/>
            <a:ext cx="4580806"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PROTECT RELATIONSHIPS</a:t>
            </a:r>
          </a:p>
        </p:txBody>
      </p:sp>
      <p:sp>
        <p:nvSpPr>
          <p:cNvPr id="69" name="TextBox 68"/>
          <p:cNvSpPr txBox="1"/>
          <p:nvPr/>
        </p:nvSpPr>
        <p:spPr>
          <a:xfrm>
            <a:off x="12738212" y="7903561"/>
            <a:ext cx="1994585"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SAVE TIME</a:t>
            </a:r>
          </a:p>
        </p:txBody>
      </p:sp>
      <p:sp>
        <p:nvSpPr>
          <p:cNvPr id="70" name="TextBox 69"/>
          <p:cNvSpPr txBox="1"/>
          <p:nvPr/>
        </p:nvSpPr>
        <p:spPr>
          <a:xfrm>
            <a:off x="3324433" y="7903561"/>
            <a:ext cx="2462662"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SAVE MONEY</a:t>
            </a:r>
          </a:p>
        </p:txBody>
      </p:sp>
      <p:sp>
        <p:nvSpPr>
          <p:cNvPr id="20" name="TextBox 19"/>
          <p:cNvSpPr txBox="1"/>
          <p:nvPr/>
        </p:nvSpPr>
        <p:spPr>
          <a:xfrm>
            <a:off x="5621088" y="932518"/>
            <a:ext cx="7045848"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Choose Mediation</a:t>
            </a:r>
            <a:endParaRPr lang="id-ID" sz="6602" b="1" dirty="0">
              <a:solidFill>
                <a:schemeClr val="tx2"/>
              </a:solidFill>
              <a:latin typeface="Lato" charset="0"/>
              <a:ea typeface="Lato" charset="0"/>
              <a:cs typeface="Lato" charset="0"/>
            </a:endParaRPr>
          </a:p>
        </p:txBody>
      </p:sp>
      <p:sp>
        <p:nvSpPr>
          <p:cNvPr id="21" name="Rectangle 20"/>
          <p:cNvSpPr/>
          <p:nvPr/>
        </p:nvSpPr>
        <p:spPr>
          <a:xfrm>
            <a:off x="8576907" y="2423643"/>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accent2"/>
              </a:solidFill>
              <a:latin typeface="Lato Light" charset="0"/>
            </a:endParaRPr>
          </a:p>
        </p:txBody>
      </p:sp>
      <p:sp>
        <p:nvSpPr>
          <p:cNvPr id="22" name="Subtitle 2"/>
          <p:cNvSpPr txBox="1">
            <a:spLocks/>
          </p:cNvSpPr>
          <p:nvPr/>
        </p:nvSpPr>
        <p:spPr>
          <a:xfrm>
            <a:off x="4939685" y="1841209"/>
            <a:ext cx="8439547"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326" dirty="0">
                <a:latin typeface="Lato Light"/>
                <a:cs typeface="Lato Light"/>
              </a:rPr>
              <a:t>How you resolve your business disputes affects </a:t>
            </a:r>
            <a:r>
              <a:rPr lang="en-US" sz="2326" b="1" dirty="0">
                <a:solidFill>
                  <a:schemeClr val="accent1"/>
                </a:solidFill>
                <a:latin typeface="Lato Light"/>
                <a:cs typeface="Lato Light"/>
              </a:rPr>
              <a:t>your bottom line</a:t>
            </a:r>
          </a:p>
        </p:txBody>
      </p:sp>
      <p:sp>
        <p:nvSpPr>
          <p:cNvPr id="2" name="Rectangle 1">
            <a:extLst>
              <a:ext uri="{FF2B5EF4-FFF2-40B4-BE49-F238E27FC236}">
                <a16:creationId xmlns:a16="http://schemas.microsoft.com/office/drawing/2014/main" id="{3CB37E66-CAE6-A342-B824-654C2467083E}"/>
              </a:ext>
            </a:extLst>
          </p:cNvPr>
          <p:cNvSpPr/>
          <p:nvPr/>
        </p:nvSpPr>
        <p:spPr>
          <a:xfrm>
            <a:off x="5916538" y="10348332"/>
            <a:ext cx="5926057" cy="78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hape 2799">
            <a:extLst>
              <a:ext uri="{FF2B5EF4-FFF2-40B4-BE49-F238E27FC236}">
                <a16:creationId xmlns:a16="http://schemas.microsoft.com/office/drawing/2014/main" id="{733D701F-F906-3B4E-B032-CCC833C21839}"/>
              </a:ext>
            </a:extLst>
          </p:cNvPr>
          <p:cNvSpPr>
            <a:spLocks noChangeAspect="1"/>
          </p:cNvSpPr>
          <p:nvPr/>
        </p:nvSpPr>
        <p:spPr>
          <a:xfrm>
            <a:off x="3877059" y="5214553"/>
            <a:ext cx="1345312" cy="97840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7" name="Shape 2622">
            <a:extLst>
              <a:ext uri="{FF2B5EF4-FFF2-40B4-BE49-F238E27FC236}">
                <a16:creationId xmlns:a16="http://schemas.microsoft.com/office/drawing/2014/main" id="{46756992-54D7-C24C-B691-577955AC50C3}"/>
              </a:ext>
            </a:extLst>
          </p:cNvPr>
          <p:cNvSpPr>
            <a:spLocks noChangeAspect="1"/>
          </p:cNvSpPr>
          <p:nvPr/>
        </p:nvSpPr>
        <p:spPr>
          <a:xfrm>
            <a:off x="13246020" y="5214553"/>
            <a:ext cx="978408" cy="97840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8" name="Shape 2617">
            <a:extLst>
              <a:ext uri="{FF2B5EF4-FFF2-40B4-BE49-F238E27FC236}">
                <a16:creationId xmlns:a16="http://schemas.microsoft.com/office/drawing/2014/main" id="{C0600667-68DA-FA40-A75C-7804309E6C0F}"/>
              </a:ext>
            </a:extLst>
          </p:cNvPr>
          <p:cNvSpPr>
            <a:spLocks noChangeAspect="1"/>
          </p:cNvSpPr>
          <p:nvPr/>
        </p:nvSpPr>
        <p:spPr>
          <a:xfrm>
            <a:off x="8545946" y="5214553"/>
            <a:ext cx="1195831" cy="97840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119317616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02663BB-B5F6-9C44-839B-CAC9536C44E7}"/>
              </a:ext>
            </a:extLst>
          </p:cNvPr>
          <p:cNvSpPr/>
          <p:nvPr/>
        </p:nvSpPr>
        <p:spPr>
          <a:xfrm>
            <a:off x="6378497" y="9695047"/>
            <a:ext cx="5843239" cy="1717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5691333-72D8-C04C-ACB0-C8C720DA4C3C}"/>
              </a:ext>
            </a:extLst>
          </p:cNvPr>
          <p:cNvSpPr/>
          <p:nvPr/>
        </p:nvSpPr>
        <p:spPr>
          <a:xfrm>
            <a:off x="0" y="0"/>
            <a:ext cx="7984273" cy="114300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5" name="TextBox 4"/>
          <p:cNvSpPr txBox="1"/>
          <p:nvPr/>
        </p:nvSpPr>
        <p:spPr>
          <a:xfrm>
            <a:off x="9500933" y="875276"/>
            <a:ext cx="3816045" cy="923458"/>
          </a:xfrm>
          <a:prstGeom prst="rect">
            <a:avLst/>
          </a:prstGeom>
          <a:noFill/>
        </p:spPr>
        <p:txBody>
          <a:bodyPr wrap="none" rtlCol="0">
            <a:spAutoFit/>
          </a:bodyPr>
          <a:lstStyle/>
          <a:p>
            <a:r>
              <a:rPr lang="en-US" sz="5401" b="1" dirty="0">
                <a:solidFill>
                  <a:schemeClr val="tx2"/>
                </a:solidFill>
                <a:latin typeface="Lato Black" charset="0"/>
                <a:ea typeface="Lato Black" charset="0"/>
                <a:cs typeface="Lato Black" charset="0"/>
              </a:rPr>
              <a:t>Learn More</a:t>
            </a:r>
          </a:p>
        </p:txBody>
      </p:sp>
      <p:sp>
        <p:nvSpPr>
          <p:cNvPr id="6" name="Rectangle 5">
            <a:extLst>
              <a:ext uri="{FF2B5EF4-FFF2-40B4-BE49-F238E27FC236}">
                <a16:creationId xmlns:a16="http://schemas.microsoft.com/office/drawing/2014/main" id="{75788988-0F87-7B4C-BCDB-0FC9EF430EA0}"/>
              </a:ext>
            </a:extLst>
          </p:cNvPr>
          <p:cNvSpPr/>
          <p:nvPr/>
        </p:nvSpPr>
        <p:spPr>
          <a:xfrm>
            <a:off x="9567839" y="3334025"/>
            <a:ext cx="3004114" cy="189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8" name="TextBox 7">
            <a:extLst>
              <a:ext uri="{FF2B5EF4-FFF2-40B4-BE49-F238E27FC236}">
                <a16:creationId xmlns:a16="http://schemas.microsoft.com/office/drawing/2014/main" id="{F4354DC0-5B2A-494B-B6C5-2690483073CC}"/>
              </a:ext>
            </a:extLst>
          </p:cNvPr>
          <p:cNvSpPr txBox="1"/>
          <p:nvPr/>
        </p:nvSpPr>
        <p:spPr>
          <a:xfrm>
            <a:off x="9500933" y="3544099"/>
            <a:ext cx="3322576" cy="378309"/>
          </a:xfrm>
          <a:prstGeom prst="rect">
            <a:avLst/>
          </a:prstGeom>
          <a:noFill/>
        </p:spPr>
        <p:txBody>
          <a:bodyPr wrap="none" rtlCol="0">
            <a:spAutoFit/>
          </a:bodyPr>
          <a:lstStyle/>
          <a:p>
            <a:pPr>
              <a:lnSpc>
                <a:spcPct val="114000"/>
              </a:lnSpc>
              <a:buClr>
                <a:srgbClr val="D9DCE6"/>
              </a:buClr>
              <a:defRPr/>
            </a:pPr>
            <a:r>
              <a:rPr lang="en-US" sz="1800" dirty="0">
                <a:latin typeface="Lato" panose="020F0502020204030203" pitchFamily="34" charset="77"/>
                <a:ea typeface="Frank Ruhl Libre Light"/>
                <a:cs typeface="Arial" panose="020B0604020202020204" pitchFamily="34" charset="0"/>
                <a:sym typeface="Frank Ruhl Libre Light"/>
                <a:hlinkClick r:id="rId3">
                  <a:extLst>
                    <a:ext uri="{A12FA001-AC4F-418D-AE19-62706E023703}">
                      <ahyp:hlinkClr xmlns:ahyp="http://schemas.microsoft.com/office/drawing/2018/hyperlinkcolor" val="tx"/>
                    </a:ext>
                  </a:extLst>
                </a:hlinkClick>
              </a:rPr>
              <a:t>https://americanbar.org/groups</a:t>
            </a:r>
            <a:endParaRPr lang="en-US" sz="1800" dirty="0">
              <a:latin typeface="Lato" panose="020F0502020204030203" pitchFamily="34" charset="77"/>
              <a:ea typeface="Frank Ruhl Libre Light"/>
              <a:cs typeface="Arial" panose="020B0604020202020204" pitchFamily="34" charset="0"/>
              <a:sym typeface="Frank Ruhl Libre Light"/>
            </a:endParaRPr>
          </a:p>
        </p:txBody>
      </p:sp>
      <p:sp>
        <p:nvSpPr>
          <p:cNvPr id="9" name="TextBox 8">
            <a:extLst>
              <a:ext uri="{FF2B5EF4-FFF2-40B4-BE49-F238E27FC236}">
                <a16:creationId xmlns:a16="http://schemas.microsoft.com/office/drawing/2014/main" id="{1E5D033B-40CB-4647-AE59-052D74AA9B1B}"/>
              </a:ext>
            </a:extLst>
          </p:cNvPr>
          <p:cNvSpPr txBox="1"/>
          <p:nvPr/>
        </p:nvSpPr>
        <p:spPr>
          <a:xfrm>
            <a:off x="9500933" y="2274967"/>
            <a:ext cx="4717958" cy="1015919"/>
          </a:xfrm>
          <a:prstGeom prst="rect">
            <a:avLst/>
          </a:prstGeom>
          <a:noFill/>
        </p:spPr>
        <p:txBody>
          <a:bodyPr wrap="none" rtlCol="0">
            <a:spAutoFit/>
          </a:bodyPr>
          <a:lstStyle/>
          <a:p>
            <a:r>
              <a:rPr lang="en-US" sz="3001" dirty="0">
                <a:solidFill>
                  <a:schemeClr val="tx2"/>
                </a:solidFill>
                <a:latin typeface="Lato Black" charset="0"/>
                <a:ea typeface="Lato Black" charset="0"/>
                <a:cs typeface="Lato Black" charset="0"/>
              </a:rPr>
              <a:t>American Bar Association</a:t>
            </a:r>
          </a:p>
          <a:p>
            <a:r>
              <a:rPr lang="en-US" sz="3001" dirty="0">
                <a:solidFill>
                  <a:schemeClr val="tx2"/>
                </a:solidFill>
                <a:latin typeface="Lato Black" charset="0"/>
                <a:ea typeface="Lato Black" charset="0"/>
                <a:cs typeface="Lato Black" charset="0"/>
              </a:rPr>
              <a:t>Find a Mediator</a:t>
            </a:r>
          </a:p>
        </p:txBody>
      </p:sp>
      <p:grpSp>
        <p:nvGrpSpPr>
          <p:cNvPr id="13" name="Group 12">
            <a:extLst>
              <a:ext uri="{FF2B5EF4-FFF2-40B4-BE49-F238E27FC236}">
                <a16:creationId xmlns:a16="http://schemas.microsoft.com/office/drawing/2014/main" id="{149E20DE-3BD7-9C48-AE79-E4FFB1B5BE42}"/>
              </a:ext>
            </a:extLst>
          </p:cNvPr>
          <p:cNvGrpSpPr/>
          <p:nvPr/>
        </p:nvGrpSpPr>
        <p:grpSpPr>
          <a:xfrm>
            <a:off x="9500933" y="4477386"/>
            <a:ext cx="6099106" cy="1669743"/>
            <a:chOff x="9500933" y="2886421"/>
            <a:chExt cx="6099106" cy="1669743"/>
          </a:xfrm>
        </p:grpSpPr>
        <p:sp>
          <p:nvSpPr>
            <p:cNvPr id="14" name="Rectangle 13">
              <a:extLst>
                <a:ext uri="{FF2B5EF4-FFF2-40B4-BE49-F238E27FC236}">
                  <a16:creationId xmlns:a16="http://schemas.microsoft.com/office/drawing/2014/main" id="{D65CCE5D-5BB5-C44D-99BA-4A8186F0F929}"/>
                </a:ext>
              </a:extLst>
            </p:cNvPr>
            <p:cNvSpPr/>
            <p:nvPr/>
          </p:nvSpPr>
          <p:spPr>
            <a:xfrm>
              <a:off x="9567839" y="3945479"/>
              <a:ext cx="3004114" cy="189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5" name="TextBox 14">
              <a:extLst>
                <a:ext uri="{FF2B5EF4-FFF2-40B4-BE49-F238E27FC236}">
                  <a16:creationId xmlns:a16="http://schemas.microsoft.com/office/drawing/2014/main" id="{53412807-7BDC-0646-BAFE-35F0B7A8F4F7}"/>
                </a:ext>
              </a:extLst>
            </p:cNvPr>
            <p:cNvSpPr txBox="1"/>
            <p:nvPr/>
          </p:nvSpPr>
          <p:spPr>
            <a:xfrm>
              <a:off x="9500933" y="4177855"/>
              <a:ext cx="3025444" cy="378309"/>
            </a:xfrm>
            <a:prstGeom prst="rect">
              <a:avLst/>
            </a:prstGeom>
            <a:noFill/>
          </p:spPr>
          <p:txBody>
            <a:bodyPr wrap="none" rtlCol="0">
              <a:spAutoFit/>
            </a:bodyPr>
            <a:lstStyle/>
            <a:p>
              <a:pPr>
                <a:lnSpc>
                  <a:spcPct val="114000"/>
                </a:lnSpc>
                <a:buClr>
                  <a:srgbClr val="D9DCE6"/>
                </a:buClr>
                <a:defRPr/>
              </a:pPr>
              <a:r>
                <a:rPr lang="en-US" sz="1800" dirty="0">
                  <a:latin typeface="Lato" panose="020F0502020204030203" pitchFamily="34" charset="77"/>
                  <a:ea typeface="Frank Ruhl Libre Light"/>
                  <a:cs typeface="Arial" panose="020B0604020202020204" pitchFamily="34" charset="0"/>
                  <a:sym typeface="Frank Ruhl Libre Light"/>
                  <a:hlinkClick r:id="rId4">
                    <a:extLst>
                      <a:ext uri="{A12FA001-AC4F-418D-AE19-62706E023703}">
                        <ahyp:hlinkClr xmlns:ahyp="http://schemas.microsoft.com/office/drawing/2018/hyperlinkcolor" val="tx"/>
                      </a:ext>
                    </a:extLst>
                  </a:hlinkClick>
                </a:rPr>
                <a:t>https://adr.org/findmediator</a:t>
              </a:r>
              <a:endParaRPr lang="en-US" sz="1800" dirty="0">
                <a:latin typeface="Lato" panose="020F0502020204030203" pitchFamily="34" charset="77"/>
                <a:ea typeface="Frank Ruhl Libre Light"/>
                <a:cs typeface="Arial" panose="020B0604020202020204" pitchFamily="34" charset="0"/>
                <a:sym typeface="Frank Ruhl Libre Light"/>
              </a:endParaRPr>
            </a:p>
          </p:txBody>
        </p:sp>
        <p:sp>
          <p:nvSpPr>
            <p:cNvPr id="16" name="TextBox 15">
              <a:extLst>
                <a:ext uri="{FF2B5EF4-FFF2-40B4-BE49-F238E27FC236}">
                  <a16:creationId xmlns:a16="http://schemas.microsoft.com/office/drawing/2014/main" id="{39899A1C-8F22-384E-B321-7E7F36549021}"/>
                </a:ext>
              </a:extLst>
            </p:cNvPr>
            <p:cNvSpPr txBox="1"/>
            <p:nvPr/>
          </p:nvSpPr>
          <p:spPr>
            <a:xfrm>
              <a:off x="9500933" y="2886421"/>
              <a:ext cx="6099106" cy="1015919"/>
            </a:xfrm>
            <a:prstGeom prst="rect">
              <a:avLst/>
            </a:prstGeom>
            <a:noFill/>
          </p:spPr>
          <p:txBody>
            <a:bodyPr wrap="none" rtlCol="0">
              <a:spAutoFit/>
            </a:bodyPr>
            <a:lstStyle/>
            <a:p>
              <a:r>
                <a:rPr lang="en-US" sz="3001" dirty="0">
                  <a:solidFill>
                    <a:schemeClr val="tx2"/>
                  </a:solidFill>
                  <a:latin typeface="Lato Black" charset="0"/>
                  <a:ea typeface="Lato Black" charset="0"/>
                  <a:cs typeface="Lato Black" charset="0"/>
                </a:rPr>
                <a:t>American Arbitration Association</a:t>
              </a:r>
            </a:p>
            <a:p>
              <a:r>
                <a:rPr lang="en-US" sz="3001" dirty="0">
                  <a:solidFill>
                    <a:schemeClr val="tx2"/>
                  </a:solidFill>
                  <a:latin typeface="Lato Black" charset="0"/>
                  <a:ea typeface="Lato Black" charset="0"/>
                  <a:cs typeface="Lato Black" charset="0"/>
                </a:rPr>
                <a:t>Find a Mediator</a:t>
              </a:r>
            </a:p>
          </p:txBody>
        </p:sp>
      </p:grpSp>
      <p:grpSp>
        <p:nvGrpSpPr>
          <p:cNvPr id="18" name="Group 17">
            <a:extLst>
              <a:ext uri="{FF2B5EF4-FFF2-40B4-BE49-F238E27FC236}">
                <a16:creationId xmlns:a16="http://schemas.microsoft.com/office/drawing/2014/main" id="{3CDD2EE8-0FF6-364B-B438-45CE7266BA63}"/>
              </a:ext>
            </a:extLst>
          </p:cNvPr>
          <p:cNvGrpSpPr/>
          <p:nvPr/>
        </p:nvGrpSpPr>
        <p:grpSpPr>
          <a:xfrm>
            <a:off x="9500933" y="6702107"/>
            <a:ext cx="4762842" cy="1650198"/>
            <a:chOff x="9500933" y="2886421"/>
            <a:chExt cx="4762842" cy="1650198"/>
          </a:xfrm>
        </p:grpSpPr>
        <p:sp>
          <p:nvSpPr>
            <p:cNvPr id="19" name="Rectangle 18">
              <a:extLst>
                <a:ext uri="{FF2B5EF4-FFF2-40B4-BE49-F238E27FC236}">
                  <a16:creationId xmlns:a16="http://schemas.microsoft.com/office/drawing/2014/main" id="{A9CF822F-0AAE-384B-BB06-50080D0C81EE}"/>
                </a:ext>
              </a:extLst>
            </p:cNvPr>
            <p:cNvSpPr/>
            <p:nvPr/>
          </p:nvSpPr>
          <p:spPr>
            <a:xfrm>
              <a:off x="9567839" y="3945479"/>
              <a:ext cx="3004114" cy="1892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0" name="TextBox 19">
              <a:extLst>
                <a:ext uri="{FF2B5EF4-FFF2-40B4-BE49-F238E27FC236}">
                  <a16:creationId xmlns:a16="http://schemas.microsoft.com/office/drawing/2014/main" id="{0E0B0E14-E49D-6945-9331-7A5B6C743421}"/>
                </a:ext>
              </a:extLst>
            </p:cNvPr>
            <p:cNvSpPr txBox="1"/>
            <p:nvPr/>
          </p:nvSpPr>
          <p:spPr>
            <a:xfrm>
              <a:off x="9500933" y="4155553"/>
              <a:ext cx="4039183" cy="381066"/>
            </a:xfrm>
            <a:prstGeom prst="rect">
              <a:avLst/>
            </a:prstGeom>
            <a:noFill/>
          </p:spPr>
          <p:txBody>
            <a:bodyPr wrap="none" rtlCol="0">
              <a:spAutoFit/>
            </a:bodyPr>
            <a:lstStyle/>
            <a:p>
              <a:pPr>
                <a:lnSpc>
                  <a:spcPct val="114000"/>
                </a:lnSpc>
                <a:buClr>
                  <a:srgbClr val="D9DCE6"/>
                </a:buClr>
                <a:defRPr/>
              </a:pPr>
              <a:r>
                <a:rPr lang="en-US" sz="1800" dirty="0">
                  <a:latin typeface="Lato" panose="020F0502020204030203" pitchFamily="34" charset="77"/>
                  <a:ea typeface="Frank Ruhl Libre Light"/>
                  <a:cs typeface="Arial" panose="020B0604020202020204" pitchFamily="34" charset="0"/>
                  <a:sym typeface="Frank Ruhl Libre Light"/>
                  <a:hlinkClick r:id="rId5">
                    <a:extLst>
                      <a:ext uri="{A12FA001-AC4F-418D-AE19-62706E023703}">
                        <ahyp:hlinkClr xmlns:ahyp="http://schemas.microsoft.com/office/drawing/2018/hyperlinkcolor" val="tx"/>
                      </a:ext>
                    </a:extLst>
                  </a:hlinkClick>
                </a:rPr>
                <a:t>https://directory.cbalaw.org/mediators</a:t>
              </a:r>
              <a:endParaRPr lang="en-US" sz="1800" dirty="0">
                <a:latin typeface="Lato" panose="020F0502020204030203" pitchFamily="34" charset="77"/>
                <a:ea typeface="Frank Ruhl Libre Light"/>
                <a:cs typeface="Arial" panose="020B0604020202020204" pitchFamily="34" charset="0"/>
                <a:sym typeface="Frank Ruhl Libre Light"/>
              </a:endParaRPr>
            </a:p>
          </p:txBody>
        </p:sp>
        <p:sp>
          <p:nvSpPr>
            <p:cNvPr id="21" name="TextBox 20">
              <a:extLst>
                <a:ext uri="{FF2B5EF4-FFF2-40B4-BE49-F238E27FC236}">
                  <a16:creationId xmlns:a16="http://schemas.microsoft.com/office/drawing/2014/main" id="{B168B054-E58F-DA43-B171-5C9B30C9580C}"/>
                </a:ext>
              </a:extLst>
            </p:cNvPr>
            <p:cNvSpPr txBox="1"/>
            <p:nvPr/>
          </p:nvSpPr>
          <p:spPr>
            <a:xfrm>
              <a:off x="9500933" y="2886421"/>
              <a:ext cx="4762842" cy="1015919"/>
            </a:xfrm>
            <a:prstGeom prst="rect">
              <a:avLst/>
            </a:prstGeom>
            <a:noFill/>
          </p:spPr>
          <p:txBody>
            <a:bodyPr wrap="none" rtlCol="0">
              <a:spAutoFit/>
            </a:bodyPr>
            <a:lstStyle/>
            <a:p>
              <a:r>
                <a:rPr lang="en-US" sz="3001" dirty="0">
                  <a:solidFill>
                    <a:schemeClr val="tx2"/>
                  </a:solidFill>
                  <a:latin typeface="Lato Black" charset="0"/>
                  <a:ea typeface="Lato Black" charset="0"/>
                  <a:cs typeface="Lato Black" charset="0"/>
                </a:rPr>
                <a:t>Columbus Bar Association</a:t>
              </a:r>
            </a:p>
            <a:p>
              <a:r>
                <a:rPr lang="en-US" sz="3001" dirty="0">
                  <a:solidFill>
                    <a:schemeClr val="tx2"/>
                  </a:solidFill>
                  <a:latin typeface="Lato Black" charset="0"/>
                  <a:ea typeface="Lato Black" charset="0"/>
                  <a:cs typeface="Lato Black" charset="0"/>
                </a:rPr>
                <a:t>Find a Mediator</a:t>
              </a:r>
            </a:p>
          </p:txBody>
        </p:sp>
      </p:grpSp>
      <p:grpSp>
        <p:nvGrpSpPr>
          <p:cNvPr id="23" name="Group 22">
            <a:extLst>
              <a:ext uri="{FF2B5EF4-FFF2-40B4-BE49-F238E27FC236}">
                <a16:creationId xmlns:a16="http://schemas.microsoft.com/office/drawing/2014/main" id="{BC6D2605-5104-D24A-8DF2-4654B3727F28}"/>
              </a:ext>
            </a:extLst>
          </p:cNvPr>
          <p:cNvGrpSpPr/>
          <p:nvPr/>
        </p:nvGrpSpPr>
        <p:grpSpPr>
          <a:xfrm>
            <a:off x="9500933" y="8907283"/>
            <a:ext cx="5070619" cy="1647441"/>
            <a:chOff x="9500933" y="2886421"/>
            <a:chExt cx="5070619" cy="1647441"/>
          </a:xfrm>
        </p:grpSpPr>
        <p:sp>
          <p:nvSpPr>
            <p:cNvPr id="24" name="Rectangle 23">
              <a:extLst>
                <a:ext uri="{FF2B5EF4-FFF2-40B4-BE49-F238E27FC236}">
                  <a16:creationId xmlns:a16="http://schemas.microsoft.com/office/drawing/2014/main" id="{5D675B88-E81B-2043-9EC1-BC99024431E4}"/>
                </a:ext>
              </a:extLst>
            </p:cNvPr>
            <p:cNvSpPr/>
            <p:nvPr/>
          </p:nvSpPr>
          <p:spPr>
            <a:xfrm>
              <a:off x="9567839" y="3945479"/>
              <a:ext cx="3004114" cy="1892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5" name="TextBox 24">
              <a:extLst>
                <a:ext uri="{FF2B5EF4-FFF2-40B4-BE49-F238E27FC236}">
                  <a16:creationId xmlns:a16="http://schemas.microsoft.com/office/drawing/2014/main" id="{6EED8B31-D489-EB41-A1A8-36755A012D62}"/>
                </a:ext>
              </a:extLst>
            </p:cNvPr>
            <p:cNvSpPr txBox="1"/>
            <p:nvPr/>
          </p:nvSpPr>
          <p:spPr>
            <a:xfrm>
              <a:off x="9500933" y="4155553"/>
              <a:ext cx="4960910" cy="378309"/>
            </a:xfrm>
            <a:prstGeom prst="rect">
              <a:avLst/>
            </a:prstGeom>
            <a:noFill/>
          </p:spPr>
          <p:txBody>
            <a:bodyPr wrap="none" rtlCol="0">
              <a:spAutoFit/>
            </a:bodyPr>
            <a:lstStyle/>
            <a:p>
              <a:pPr>
                <a:lnSpc>
                  <a:spcPct val="114000"/>
                </a:lnSpc>
                <a:buClr>
                  <a:srgbClr val="D9DCE6"/>
                </a:buClr>
                <a:defRPr/>
              </a:pPr>
              <a:r>
                <a:rPr lang="en-US" sz="1800" dirty="0">
                  <a:latin typeface="Lato" panose="020F0502020204030203" pitchFamily="34" charset="77"/>
                  <a:ea typeface="Frank Ruhl Libre Light"/>
                  <a:cs typeface="Arial" panose="020B0604020202020204" pitchFamily="34" charset="0"/>
                  <a:sym typeface="Frank Ruhl Libre Light"/>
                  <a:hlinkClick r:id="rId6">
                    <a:extLst>
                      <a:ext uri="{A12FA001-AC4F-418D-AE19-62706E023703}">
                        <ahyp:hlinkClr xmlns:ahyp="http://schemas.microsoft.com/office/drawing/2018/hyperlinkcolor" val="tx"/>
                      </a:ext>
                    </a:extLst>
                  </a:hlinkClick>
                </a:rPr>
                <a:t>https://www.mediateohio.org/find-a-mediator/ </a:t>
              </a:r>
              <a:endParaRPr lang="en-US" sz="1800" dirty="0">
                <a:latin typeface="Lato" panose="020F0502020204030203" pitchFamily="34" charset="77"/>
                <a:ea typeface="Frank Ruhl Libre Light"/>
                <a:cs typeface="Arial" panose="020B0604020202020204" pitchFamily="34" charset="0"/>
                <a:sym typeface="Frank Ruhl Libre Light"/>
              </a:endParaRPr>
            </a:p>
          </p:txBody>
        </p:sp>
        <p:sp>
          <p:nvSpPr>
            <p:cNvPr id="26" name="TextBox 25">
              <a:extLst>
                <a:ext uri="{FF2B5EF4-FFF2-40B4-BE49-F238E27FC236}">
                  <a16:creationId xmlns:a16="http://schemas.microsoft.com/office/drawing/2014/main" id="{9531DD06-FAFE-0C46-B3D3-A65C6B589196}"/>
                </a:ext>
              </a:extLst>
            </p:cNvPr>
            <p:cNvSpPr txBox="1"/>
            <p:nvPr/>
          </p:nvSpPr>
          <p:spPr>
            <a:xfrm>
              <a:off x="9500933" y="2886421"/>
              <a:ext cx="5070619" cy="1015919"/>
            </a:xfrm>
            <a:prstGeom prst="rect">
              <a:avLst/>
            </a:prstGeom>
            <a:noFill/>
          </p:spPr>
          <p:txBody>
            <a:bodyPr wrap="none" rtlCol="0">
              <a:spAutoFit/>
            </a:bodyPr>
            <a:lstStyle/>
            <a:p>
              <a:r>
                <a:rPr lang="en-US" sz="3001" dirty="0">
                  <a:solidFill>
                    <a:schemeClr val="tx2"/>
                  </a:solidFill>
                  <a:latin typeface="Lato Black" charset="0"/>
                  <a:ea typeface="Lato Black" charset="0"/>
                  <a:cs typeface="Lato Black" charset="0"/>
                </a:rPr>
                <a:t>Ohio Mediation Association</a:t>
              </a:r>
            </a:p>
            <a:p>
              <a:r>
                <a:rPr lang="en-US" sz="3001" dirty="0">
                  <a:solidFill>
                    <a:schemeClr val="tx2"/>
                  </a:solidFill>
                  <a:latin typeface="Lato Black" charset="0"/>
                  <a:ea typeface="Lato Black" charset="0"/>
                  <a:cs typeface="Lato Black" charset="0"/>
                </a:rPr>
                <a:t>Find a Mediator</a:t>
              </a:r>
            </a:p>
          </p:txBody>
        </p:sp>
      </p:grpSp>
      <p:sp>
        <p:nvSpPr>
          <p:cNvPr id="34" name="Subtitle 2">
            <a:extLst>
              <a:ext uri="{FF2B5EF4-FFF2-40B4-BE49-F238E27FC236}">
                <a16:creationId xmlns:a16="http://schemas.microsoft.com/office/drawing/2014/main" id="{8A7E9796-91D4-DC45-92F5-4CA8BAFA865B}"/>
              </a:ext>
            </a:extLst>
          </p:cNvPr>
          <p:cNvSpPr txBox="1">
            <a:spLocks/>
          </p:cNvSpPr>
          <p:nvPr/>
        </p:nvSpPr>
        <p:spPr>
          <a:xfrm>
            <a:off x="2623355" y="8030139"/>
            <a:ext cx="3227011" cy="50241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bg1"/>
                </a:solidFill>
                <a:latin typeface="Lato" charset="0"/>
                <a:ea typeface="Lato" charset="0"/>
                <a:cs typeface="Lato" charset="0"/>
              </a:rPr>
              <a:t>[Your address]</a:t>
            </a:r>
          </a:p>
        </p:txBody>
      </p:sp>
      <p:sp>
        <p:nvSpPr>
          <p:cNvPr id="35" name="TextBox 34">
            <a:extLst>
              <a:ext uri="{FF2B5EF4-FFF2-40B4-BE49-F238E27FC236}">
                <a16:creationId xmlns:a16="http://schemas.microsoft.com/office/drawing/2014/main" id="{D6352BA8-BBA4-5E40-96E8-7B348CCEB964}"/>
              </a:ext>
            </a:extLst>
          </p:cNvPr>
          <p:cNvSpPr txBox="1"/>
          <p:nvPr/>
        </p:nvSpPr>
        <p:spPr>
          <a:xfrm>
            <a:off x="2711556" y="7588228"/>
            <a:ext cx="2073003" cy="369332"/>
          </a:xfrm>
          <a:prstGeom prst="rect">
            <a:avLst/>
          </a:prstGeom>
          <a:noFill/>
        </p:spPr>
        <p:txBody>
          <a:bodyPr wrap="none" rtlCol="0" anchor="ctr" anchorCtr="0">
            <a:spAutoFit/>
          </a:bodyPr>
          <a:lstStyle/>
          <a:p>
            <a:r>
              <a:rPr lang="en-US" sz="1800" b="1" dirty="0">
                <a:solidFill>
                  <a:schemeClr val="bg1"/>
                </a:solidFill>
                <a:latin typeface="Lato Black" charset="0"/>
                <a:ea typeface="Lato Black" charset="0"/>
                <a:cs typeface="Lato Black" charset="0"/>
              </a:rPr>
              <a:t>OFFICE ADDRESS</a:t>
            </a:r>
          </a:p>
        </p:txBody>
      </p:sp>
      <p:sp>
        <p:nvSpPr>
          <p:cNvPr id="36" name="Shape 2934">
            <a:extLst>
              <a:ext uri="{FF2B5EF4-FFF2-40B4-BE49-F238E27FC236}">
                <a16:creationId xmlns:a16="http://schemas.microsoft.com/office/drawing/2014/main" id="{3243455A-46D9-7345-BC63-3BE0457776A9}"/>
              </a:ext>
            </a:extLst>
          </p:cNvPr>
          <p:cNvSpPr/>
          <p:nvPr/>
        </p:nvSpPr>
        <p:spPr>
          <a:xfrm>
            <a:off x="2133907" y="7587628"/>
            <a:ext cx="304801" cy="41910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28575" tIns="28575" rIns="28575" bIns="28575" anchor="ctr"/>
          <a:lstStyle/>
          <a:p>
            <a:pPr defTabSz="34288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43" name="Subtitle 2">
            <a:extLst>
              <a:ext uri="{FF2B5EF4-FFF2-40B4-BE49-F238E27FC236}">
                <a16:creationId xmlns:a16="http://schemas.microsoft.com/office/drawing/2014/main" id="{AB28DBD7-8FED-0849-8CDE-E4ECA6D1BF0A}"/>
              </a:ext>
            </a:extLst>
          </p:cNvPr>
          <p:cNvSpPr txBox="1">
            <a:spLocks/>
          </p:cNvSpPr>
          <p:nvPr/>
        </p:nvSpPr>
        <p:spPr>
          <a:xfrm>
            <a:off x="2623355" y="6200915"/>
            <a:ext cx="3227011" cy="50241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bg1"/>
                </a:solidFill>
                <a:latin typeface="Lato" charset="0"/>
                <a:ea typeface="Lato" charset="0"/>
                <a:cs typeface="Lato" charset="0"/>
              </a:rPr>
              <a:t>[Your phone number]</a:t>
            </a:r>
          </a:p>
        </p:txBody>
      </p:sp>
      <p:sp>
        <p:nvSpPr>
          <p:cNvPr id="44" name="TextBox 43">
            <a:extLst>
              <a:ext uri="{FF2B5EF4-FFF2-40B4-BE49-F238E27FC236}">
                <a16:creationId xmlns:a16="http://schemas.microsoft.com/office/drawing/2014/main" id="{9C1125D6-5236-3447-89F5-BD96C3F20EA2}"/>
              </a:ext>
            </a:extLst>
          </p:cNvPr>
          <p:cNvSpPr txBox="1"/>
          <p:nvPr/>
        </p:nvSpPr>
        <p:spPr>
          <a:xfrm>
            <a:off x="2711556" y="5759004"/>
            <a:ext cx="2034531" cy="369332"/>
          </a:xfrm>
          <a:prstGeom prst="rect">
            <a:avLst/>
          </a:prstGeom>
          <a:noFill/>
        </p:spPr>
        <p:txBody>
          <a:bodyPr wrap="none" rtlCol="0" anchor="ctr" anchorCtr="0">
            <a:spAutoFit/>
          </a:bodyPr>
          <a:lstStyle/>
          <a:p>
            <a:r>
              <a:rPr lang="en-US" sz="1800" b="1" dirty="0">
                <a:solidFill>
                  <a:schemeClr val="bg1"/>
                </a:solidFill>
                <a:latin typeface="Lato Black" charset="0"/>
                <a:ea typeface="Lato Black" charset="0"/>
                <a:cs typeface="Lato Black" charset="0"/>
              </a:rPr>
              <a:t>PHONE NUMBER</a:t>
            </a:r>
          </a:p>
        </p:txBody>
      </p:sp>
      <p:cxnSp>
        <p:nvCxnSpPr>
          <p:cNvPr id="46" name="Straight Connector 45">
            <a:extLst>
              <a:ext uri="{FF2B5EF4-FFF2-40B4-BE49-F238E27FC236}">
                <a16:creationId xmlns:a16="http://schemas.microsoft.com/office/drawing/2014/main" id="{8F210F48-C143-5A4E-80C6-3BC2218FEE2B}"/>
              </a:ext>
            </a:extLst>
          </p:cNvPr>
          <p:cNvCxnSpPr>
            <a:cxnSpLocks/>
          </p:cNvCxnSpPr>
          <p:nvPr/>
        </p:nvCxnSpPr>
        <p:spPr>
          <a:xfrm>
            <a:off x="3544674" y="2108744"/>
            <a:ext cx="894925"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5601AA9-F513-7D40-BE01-4E087D965E51}"/>
              </a:ext>
            </a:extLst>
          </p:cNvPr>
          <p:cNvSpPr txBox="1"/>
          <p:nvPr/>
        </p:nvSpPr>
        <p:spPr>
          <a:xfrm>
            <a:off x="2057151" y="1019192"/>
            <a:ext cx="3869970" cy="923330"/>
          </a:xfrm>
          <a:prstGeom prst="rect">
            <a:avLst/>
          </a:prstGeom>
          <a:noFill/>
        </p:spPr>
        <p:txBody>
          <a:bodyPr wrap="none" rtlCol="0">
            <a:spAutoFit/>
          </a:bodyPr>
          <a:lstStyle/>
          <a:p>
            <a:pPr algn="ctr"/>
            <a:r>
              <a:rPr lang="en-US" sz="5400" b="1" dirty="0">
                <a:solidFill>
                  <a:schemeClr val="bg1"/>
                </a:solidFill>
                <a:latin typeface="Lato Black" charset="0"/>
                <a:ea typeface="Lato Black" charset="0"/>
                <a:cs typeface="Lato Black" charset="0"/>
              </a:rPr>
              <a:t>Contact Me</a:t>
            </a:r>
          </a:p>
        </p:txBody>
      </p:sp>
      <p:sp>
        <p:nvSpPr>
          <p:cNvPr id="48" name="TextBox 47">
            <a:extLst>
              <a:ext uri="{FF2B5EF4-FFF2-40B4-BE49-F238E27FC236}">
                <a16:creationId xmlns:a16="http://schemas.microsoft.com/office/drawing/2014/main" id="{9E2EEE48-D922-B249-A3A2-2F1C97191D07}"/>
              </a:ext>
            </a:extLst>
          </p:cNvPr>
          <p:cNvSpPr txBox="1"/>
          <p:nvPr/>
        </p:nvSpPr>
        <p:spPr>
          <a:xfrm>
            <a:off x="2815372" y="2274967"/>
            <a:ext cx="2353528" cy="553998"/>
          </a:xfrm>
          <a:prstGeom prst="rect">
            <a:avLst/>
          </a:prstGeom>
          <a:noFill/>
        </p:spPr>
        <p:txBody>
          <a:bodyPr wrap="none" rtlCol="0" anchor="ctr" anchorCtr="0">
            <a:spAutoFit/>
          </a:bodyPr>
          <a:lstStyle/>
          <a:p>
            <a:pPr algn="ctr"/>
            <a:r>
              <a:rPr lang="en-US" sz="3000" b="1" dirty="0">
                <a:solidFill>
                  <a:schemeClr val="bg1"/>
                </a:solidFill>
                <a:latin typeface="Lato Black" charset="0"/>
                <a:ea typeface="Lato Black" charset="0"/>
                <a:cs typeface="Lato Black" charset="0"/>
              </a:rPr>
              <a:t>[Your Name]</a:t>
            </a:r>
          </a:p>
        </p:txBody>
      </p:sp>
      <p:sp>
        <p:nvSpPr>
          <p:cNvPr id="50" name="TextBox 49">
            <a:extLst>
              <a:ext uri="{FF2B5EF4-FFF2-40B4-BE49-F238E27FC236}">
                <a16:creationId xmlns:a16="http://schemas.microsoft.com/office/drawing/2014/main" id="{054DA623-501C-D246-AD9B-530F99FEFC12}"/>
              </a:ext>
            </a:extLst>
          </p:cNvPr>
          <p:cNvSpPr txBox="1"/>
          <p:nvPr/>
        </p:nvSpPr>
        <p:spPr>
          <a:xfrm>
            <a:off x="1969050" y="2910427"/>
            <a:ext cx="4046172" cy="369332"/>
          </a:xfrm>
          <a:prstGeom prst="rect">
            <a:avLst/>
          </a:prstGeom>
          <a:noFill/>
        </p:spPr>
        <p:txBody>
          <a:bodyPr wrap="none" rtlCol="0" anchor="ctr" anchorCtr="0">
            <a:spAutoFit/>
          </a:bodyPr>
          <a:lstStyle/>
          <a:p>
            <a:pPr algn="ctr"/>
            <a:r>
              <a:rPr lang="en-US" sz="1800" b="1" dirty="0">
                <a:solidFill>
                  <a:schemeClr val="bg1"/>
                </a:solidFill>
                <a:latin typeface="Lato Black" charset="0"/>
                <a:ea typeface="Lato Black" charset="0"/>
                <a:cs typeface="Lato Black" charset="0"/>
              </a:rPr>
              <a:t>[YOUR PRACTICE OR FIRM’S NAME]</a:t>
            </a:r>
          </a:p>
        </p:txBody>
      </p:sp>
      <p:sp>
        <p:nvSpPr>
          <p:cNvPr id="39" name="Subtitle 2">
            <a:extLst>
              <a:ext uri="{FF2B5EF4-FFF2-40B4-BE49-F238E27FC236}">
                <a16:creationId xmlns:a16="http://schemas.microsoft.com/office/drawing/2014/main" id="{364D8693-B32B-FA48-86FF-F10BB0A9F69B}"/>
              </a:ext>
            </a:extLst>
          </p:cNvPr>
          <p:cNvSpPr txBox="1">
            <a:spLocks/>
          </p:cNvSpPr>
          <p:nvPr/>
        </p:nvSpPr>
        <p:spPr>
          <a:xfrm>
            <a:off x="2623355" y="4371691"/>
            <a:ext cx="3227011" cy="50241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bg1"/>
                </a:solidFill>
                <a:latin typeface="Lato" charset="0"/>
                <a:ea typeface="Lato" charset="0"/>
                <a:cs typeface="Lato" charset="0"/>
              </a:rPr>
              <a:t>[Your email address]</a:t>
            </a:r>
          </a:p>
        </p:txBody>
      </p:sp>
      <p:sp>
        <p:nvSpPr>
          <p:cNvPr id="40" name="TextBox 39">
            <a:extLst>
              <a:ext uri="{FF2B5EF4-FFF2-40B4-BE49-F238E27FC236}">
                <a16:creationId xmlns:a16="http://schemas.microsoft.com/office/drawing/2014/main" id="{B7AB61F8-1666-094C-B121-8E210297F2F3}"/>
              </a:ext>
            </a:extLst>
          </p:cNvPr>
          <p:cNvSpPr txBox="1"/>
          <p:nvPr/>
        </p:nvSpPr>
        <p:spPr>
          <a:xfrm>
            <a:off x="2711556" y="3929780"/>
            <a:ext cx="1986441" cy="369332"/>
          </a:xfrm>
          <a:prstGeom prst="rect">
            <a:avLst/>
          </a:prstGeom>
          <a:noFill/>
        </p:spPr>
        <p:txBody>
          <a:bodyPr wrap="none" rtlCol="0" anchor="ctr" anchorCtr="0">
            <a:spAutoFit/>
          </a:bodyPr>
          <a:lstStyle/>
          <a:p>
            <a:r>
              <a:rPr lang="en-US" sz="1800" b="1" dirty="0">
                <a:solidFill>
                  <a:schemeClr val="bg1"/>
                </a:solidFill>
                <a:latin typeface="Lato Black" charset="0"/>
                <a:ea typeface="Lato Black" charset="0"/>
                <a:cs typeface="Lato Black" charset="0"/>
              </a:rPr>
              <a:t>EMAIL ADDRESS</a:t>
            </a:r>
          </a:p>
        </p:txBody>
      </p:sp>
      <p:sp>
        <p:nvSpPr>
          <p:cNvPr id="57" name="Subtitle 2">
            <a:extLst>
              <a:ext uri="{FF2B5EF4-FFF2-40B4-BE49-F238E27FC236}">
                <a16:creationId xmlns:a16="http://schemas.microsoft.com/office/drawing/2014/main" id="{FD59E3D6-7E61-C54B-A654-13BF960CB341}"/>
              </a:ext>
            </a:extLst>
          </p:cNvPr>
          <p:cNvSpPr txBox="1">
            <a:spLocks/>
          </p:cNvSpPr>
          <p:nvPr/>
        </p:nvSpPr>
        <p:spPr>
          <a:xfrm>
            <a:off x="2626550" y="9881551"/>
            <a:ext cx="3227011" cy="502410"/>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bg1"/>
                </a:solidFill>
                <a:latin typeface="Lato" charset="0"/>
                <a:ea typeface="Lato" charset="0"/>
                <a:cs typeface="Lato" charset="0"/>
              </a:rPr>
              <a:t>[Your website URL]</a:t>
            </a:r>
          </a:p>
        </p:txBody>
      </p:sp>
      <p:sp>
        <p:nvSpPr>
          <p:cNvPr id="58" name="TextBox 57">
            <a:extLst>
              <a:ext uri="{FF2B5EF4-FFF2-40B4-BE49-F238E27FC236}">
                <a16:creationId xmlns:a16="http://schemas.microsoft.com/office/drawing/2014/main" id="{7F9B1B18-F259-BA43-9478-8D3271859456}"/>
              </a:ext>
            </a:extLst>
          </p:cNvPr>
          <p:cNvSpPr txBox="1"/>
          <p:nvPr/>
        </p:nvSpPr>
        <p:spPr>
          <a:xfrm>
            <a:off x="2714751" y="9439640"/>
            <a:ext cx="1178528" cy="369332"/>
          </a:xfrm>
          <a:prstGeom prst="rect">
            <a:avLst/>
          </a:prstGeom>
          <a:noFill/>
        </p:spPr>
        <p:txBody>
          <a:bodyPr wrap="none" rtlCol="0" anchor="ctr" anchorCtr="0">
            <a:spAutoFit/>
          </a:bodyPr>
          <a:lstStyle/>
          <a:p>
            <a:r>
              <a:rPr lang="en-US" sz="1800" b="1" dirty="0">
                <a:solidFill>
                  <a:schemeClr val="bg1"/>
                </a:solidFill>
                <a:latin typeface="Lato Black" charset="0"/>
                <a:ea typeface="Lato Black" charset="0"/>
                <a:cs typeface="Lato Black" charset="0"/>
              </a:rPr>
              <a:t>WEBSITE</a:t>
            </a:r>
          </a:p>
        </p:txBody>
      </p:sp>
      <p:sp>
        <p:nvSpPr>
          <p:cNvPr id="59" name="Shape 2683">
            <a:extLst>
              <a:ext uri="{FF2B5EF4-FFF2-40B4-BE49-F238E27FC236}">
                <a16:creationId xmlns:a16="http://schemas.microsoft.com/office/drawing/2014/main" id="{1C95161E-38F4-424B-AA00-5CC6BC48FC06}"/>
              </a:ext>
            </a:extLst>
          </p:cNvPr>
          <p:cNvSpPr>
            <a:spLocks noChangeAspect="1"/>
          </p:cNvSpPr>
          <p:nvPr/>
        </p:nvSpPr>
        <p:spPr>
          <a:xfrm>
            <a:off x="2133907" y="9422371"/>
            <a:ext cx="305908" cy="420624"/>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61" name="Shape 2836">
            <a:extLst>
              <a:ext uri="{FF2B5EF4-FFF2-40B4-BE49-F238E27FC236}">
                <a16:creationId xmlns:a16="http://schemas.microsoft.com/office/drawing/2014/main" id="{3D92B741-C286-F146-BA97-F6E4BDAD7C35}"/>
              </a:ext>
            </a:extLst>
          </p:cNvPr>
          <p:cNvSpPr>
            <a:spLocks noChangeAspect="1"/>
          </p:cNvSpPr>
          <p:nvPr/>
        </p:nvSpPr>
        <p:spPr>
          <a:xfrm>
            <a:off x="1997128" y="3907198"/>
            <a:ext cx="578358" cy="420624"/>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62" name="Shape 2629">
            <a:extLst>
              <a:ext uri="{FF2B5EF4-FFF2-40B4-BE49-F238E27FC236}">
                <a16:creationId xmlns:a16="http://schemas.microsoft.com/office/drawing/2014/main" id="{D2037724-9E59-FB4E-97B0-80C9A337AB4F}"/>
              </a:ext>
            </a:extLst>
          </p:cNvPr>
          <p:cNvSpPr>
            <a:spLocks noChangeAspect="1"/>
          </p:cNvSpPr>
          <p:nvPr/>
        </p:nvSpPr>
        <p:spPr>
          <a:xfrm>
            <a:off x="2075995" y="5747662"/>
            <a:ext cx="420624" cy="420624"/>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213489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95288" y="932518"/>
            <a:ext cx="11297460"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How to Solve those Conflicts?</a:t>
            </a:r>
            <a:endParaRPr lang="id-ID" sz="6602" b="1" dirty="0">
              <a:solidFill>
                <a:schemeClr val="tx2"/>
              </a:solidFill>
              <a:latin typeface="Lato" charset="0"/>
              <a:ea typeface="Lato" charset="0"/>
              <a:cs typeface="Lato" charset="0"/>
            </a:endParaRPr>
          </a:p>
        </p:txBody>
      </p:sp>
      <p:sp>
        <p:nvSpPr>
          <p:cNvPr id="13" name="Rectangle 12"/>
          <p:cNvSpPr/>
          <p:nvPr/>
        </p:nvSpPr>
        <p:spPr>
          <a:xfrm>
            <a:off x="8576907" y="2423643"/>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accent2"/>
              </a:solidFill>
              <a:latin typeface="Lato Light" charset="0"/>
            </a:endParaRPr>
          </a:p>
        </p:txBody>
      </p:sp>
      <p:sp>
        <p:nvSpPr>
          <p:cNvPr id="14" name="Subtitle 2"/>
          <p:cNvSpPr txBox="1">
            <a:spLocks/>
          </p:cNvSpPr>
          <p:nvPr/>
        </p:nvSpPr>
        <p:spPr>
          <a:xfrm>
            <a:off x="5449670" y="1860400"/>
            <a:ext cx="7419589"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326" dirty="0">
                <a:latin typeface="Lato Light"/>
                <a:cs typeface="Lato Light"/>
              </a:rPr>
              <a:t>The default solution in our country seems to be </a:t>
            </a:r>
            <a:r>
              <a:rPr lang="en-US" sz="2326" b="1" dirty="0">
                <a:solidFill>
                  <a:schemeClr val="accent1"/>
                </a:solidFill>
                <a:latin typeface="Lato Light"/>
                <a:cs typeface="Lato Light"/>
              </a:rPr>
              <a:t>litigation</a:t>
            </a:r>
            <a:r>
              <a:rPr lang="en-US" sz="2326" dirty="0">
                <a:solidFill>
                  <a:schemeClr val="accent1"/>
                </a:solidFill>
                <a:latin typeface="Lato Light"/>
                <a:cs typeface="Lato Light"/>
              </a:rPr>
              <a:t>.</a:t>
            </a:r>
          </a:p>
        </p:txBody>
      </p:sp>
      <p:sp>
        <p:nvSpPr>
          <p:cNvPr id="20" name="Rectangle 19"/>
          <p:cNvSpPr/>
          <p:nvPr/>
        </p:nvSpPr>
        <p:spPr>
          <a:xfrm>
            <a:off x="1951081" y="3701432"/>
            <a:ext cx="7192920" cy="529727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grpSp>
        <p:nvGrpSpPr>
          <p:cNvPr id="4" name="Group 3">
            <a:extLst>
              <a:ext uri="{FF2B5EF4-FFF2-40B4-BE49-F238E27FC236}">
                <a16:creationId xmlns:a16="http://schemas.microsoft.com/office/drawing/2014/main" id="{044279D0-7ADC-724E-93CA-1297B14E9377}"/>
              </a:ext>
            </a:extLst>
          </p:cNvPr>
          <p:cNvGrpSpPr/>
          <p:nvPr/>
        </p:nvGrpSpPr>
        <p:grpSpPr>
          <a:xfrm>
            <a:off x="2684009" y="4813724"/>
            <a:ext cx="6050113" cy="3072693"/>
            <a:chOff x="2705970" y="4350599"/>
            <a:chExt cx="6050113" cy="3072693"/>
          </a:xfrm>
        </p:grpSpPr>
        <p:sp>
          <p:nvSpPr>
            <p:cNvPr id="21" name="Rectangle 20"/>
            <p:cNvSpPr>
              <a:spLocks/>
            </p:cNvSpPr>
            <p:nvPr/>
          </p:nvSpPr>
          <p:spPr bwMode="auto">
            <a:xfrm>
              <a:off x="2705970" y="4350599"/>
              <a:ext cx="6050113" cy="115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3429914">
                <a:lnSpc>
                  <a:spcPct val="120000"/>
                </a:lnSpc>
              </a:pPr>
              <a:r>
                <a:rPr lang="en-US" sz="3301" b="1" spc="375" dirty="0">
                  <a:solidFill>
                    <a:schemeClr val="bg1"/>
                  </a:solidFill>
                  <a:latin typeface="Lato Black" charset="0"/>
                  <a:ea typeface="Lato Black" charset="0"/>
                  <a:cs typeface="Lato Black" charset="0"/>
                  <a:sym typeface="Bebas Neue" charset="0"/>
                </a:rPr>
                <a:t>Litigation is a knee-jerk reaction reinforced by:</a:t>
              </a:r>
            </a:p>
          </p:txBody>
        </p:sp>
        <p:sp>
          <p:nvSpPr>
            <p:cNvPr id="22" name="Subtitle 2"/>
            <p:cNvSpPr txBox="1">
              <a:spLocks/>
            </p:cNvSpPr>
            <p:nvPr/>
          </p:nvSpPr>
          <p:spPr>
            <a:xfrm>
              <a:off x="2705970" y="5655856"/>
              <a:ext cx="5683142" cy="1767436"/>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3031"/>
                </a:lnSpc>
                <a:buFont typeface="Arial" panose="020B0604020202020204" pitchFamily="34" charset="0"/>
                <a:buChar char="•"/>
              </a:pPr>
              <a:r>
                <a:rPr lang="en-US" sz="1800" dirty="0">
                  <a:solidFill>
                    <a:schemeClr val="bg1"/>
                  </a:solidFill>
                  <a:latin typeface="Lato Light" charset="0"/>
                  <a:ea typeface="Lato Light" charset="0"/>
                  <a:cs typeface="Lato Light" charset="0"/>
                </a:rPr>
                <a:t>Emotions in the moment</a:t>
              </a:r>
            </a:p>
            <a:p>
              <a:pPr marL="285750" indent="-285750" algn="l">
                <a:lnSpc>
                  <a:spcPts val="3031"/>
                </a:lnSpc>
                <a:buFont typeface="Arial" panose="020B0604020202020204" pitchFamily="34" charset="0"/>
                <a:buChar char="•"/>
              </a:pPr>
              <a:r>
                <a:rPr lang="en-US" sz="1800" dirty="0">
                  <a:solidFill>
                    <a:schemeClr val="bg1"/>
                  </a:solidFill>
                  <a:latin typeface="Lato Light" charset="0"/>
                  <a:ea typeface="Lato Light" charset="0"/>
                  <a:cs typeface="Lato Light" charset="0"/>
                </a:rPr>
                <a:t>“It’s the way it’s always been done” mentality</a:t>
              </a:r>
            </a:p>
            <a:p>
              <a:pPr marL="285750" indent="-285750" algn="l">
                <a:lnSpc>
                  <a:spcPts val="3031"/>
                </a:lnSpc>
                <a:buFont typeface="Arial" panose="020B0604020202020204" pitchFamily="34" charset="0"/>
                <a:buChar char="•"/>
              </a:pPr>
              <a:r>
                <a:rPr lang="en-US" sz="1800" dirty="0">
                  <a:solidFill>
                    <a:schemeClr val="bg1"/>
                  </a:solidFill>
                  <a:latin typeface="Lato Light" charset="0"/>
                  <a:ea typeface="Lato Light" charset="0"/>
                  <a:cs typeface="Lato Light" charset="0"/>
                </a:rPr>
                <a:t>Pop culture with movies and TV shows with dramatic courtroom scenes</a:t>
              </a:r>
            </a:p>
          </p:txBody>
        </p:sp>
      </p:grpSp>
      <p:sp>
        <p:nvSpPr>
          <p:cNvPr id="2" name="Rectangle 1">
            <a:extLst>
              <a:ext uri="{FF2B5EF4-FFF2-40B4-BE49-F238E27FC236}">
                <a16:creationId xmlns:a16="http://schemas.microsoft.com/office/drawing/2014/main" id="{43E2CAF1-8AE0-7546-AC37-79C8DD59DC79}"/>
              </a:ext>
            </a:extLst>
          </p:cNvPr>
          <p:cNvSpPr/>
          <p:nvPr/>
        </p:nvSpPr>
        <p:spPr>
          <a:xfrm>
            <a:off x="9137348" y="3701432"/>
            <a:ext cx="7199571" cy="52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24705" y="3999124"/>
            <a:ext cx="13624298" cy="4725631"/>
          </a:xfrm>
          <a:prstGeom prst="rect">
            <a:avLst/>
          </a:prstGeom>
          <a:noFill/>
          <a:ln w="355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grpSp>
        <p:nvGrpSpPr>
          <p:cNvPr id="5" name="Group 4">
            <a:extLst>
              <a:ext uri="{FF2B5EF4-FFF2-40B4-BE49-F238E27FC236}">
                <a16:creationId xmlns:a16="http://schemas.microsoft.com/office/drawing/2014/main" id="{9DBDAC44-4E72-D041-A30B-2784F6B47A9A}"/>
              </a:ext>
            </a:extLst>
          </p:cNvPr>
          <p:cNvGrpSpPr/>
          <p:nvPr/>
        </p:nvGrpSpPr>
        <p:grpSpPr>
          <a:xfrm>
            <a:off x="10366376" y="5174704"/>
            <a:ext cx="4506911" cy="2374469"/>
            <a:chOff x="10366376" y="5174704"/>
            <a:chExt cx="4506911" cy="2374469"/>
          </a:xfrm>
        </p:grpSpPr>
        <p:sp>
          <p:nvSpPr>
            <p:cNvPr id="15" name="TextBox 14">
              <a:extLst>
                <a:ext uri="{FF2B5EF4-FFF2-40B4-BE49-F238E27FC236}">
                  <a16:creationId xmlns:a16="http://schemas.microsoft.com/office/drawing/2014/main" id="{9CA865A6-B429-F84F-B96B-3FCF88807FEF}"/>
                </a:ext>
              </a:extLst>
            </p:cNvPr>
            <p:cNvSpPr txBox="1"/>
            <p:nvPr/>
          </p:nvSpPr>
          <p:spPr>
            <a:xfrm>
              <a:off x="10550533" y="5669184"/>
              <a:ext cx="4138595" cy="1385507"/>
            </a:xfrm>
            <a:prstGeom prst="rect">
              <a:avLst/>
            </a:prstGeom>
            <a:noFill/>
          </p:spPr>
          <p:txBody>
            <a:bodyPr wrap="square" rtlCol="0" anchor="ctr" anchorCtr="0">
              <a:spAutoFit/>
            </a:bodyPr>
            <a:lstStyle/>
            <a:p>
              <a:pPr algn="ctr"/>
              <a:r>
                <a:rPr lang="en-US" sz="2101" b="1" spc="225" dirty="0">
                  <a:solidFill>
                    <a:schemeClr val="bg1"/>
                  </a:solidFill>
                  <a:latin typeface="Lato Black" charset="0"/>
                  <a:ea typeface="Lato Black" charset="0"/>
                  <a:cs typeface="Lato Black" charset="0"/>
                </a:rPr>
                <a:t>BUT IS IT THE BEST ANSWER? LET’S TAKE A CLOSER LOOK AT LITIGATION.</a:t>
              </a:r>
            </a:p>
          </p:txBody>
        </p:sp>
        <p:sp>
          <p:nvSpPr>
            <p:cNvPr id="16" name="Rectangle 15">
              <a:extLst>
                <a:ext uri="{FF2B5EF4-FFF2-40B4-BE49-F238E27FC236}">
                  <a16:creationId xmlns:a16="http://schemas.microsoft.com/office/drawing/2014/main" id="{4DFF1561-4959-6F42-97EA-81201610C14D}"/>
                </a:ext>
              </a:extLst>
            </p:cNvPr>
            <p:cNvSpPr/>
            <p:nvPr/>
          </p:nvSpPr>
          <p:spPr>
            <a:xfrm>
              <a:off x="10366376" y="5174704"/>
              <a:ext cx="4506911" cy="237446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solidFill>
                  <a:schemeClr val="bg1"/>
                </a:solidFill>
                <a:latin typeface="Lato Light" charset="0"/>
              </a:endParaRPr>
            </a:p>
          </p:txBody>
        </p:sp>
      </p:grpSp>
      <p:sp>
        <p:nvSpPr>
          <p:cNvPr id="19" name="Rectangle 18">
            <a:extLst>
              <a:ext uri="{FF2B5EF4-FFF2-40B4-BE49-F238E27FC236}">
                <a16:creationId xmlns:a16="http://schemas.microsoft.com/office/drawing/2014/main" id="{2A73609A-AF43-D248-9C7F-892B8D07DE2B}"/>
              </a:ext>
            </a:extLst>
          </p:cNvPr>
          <p:cNvSpPr/>
          <p:nvPr/>
        </p:nvSpPr>
        <p:spPr>
          <a:xfrm>
            <a:off x="5932449" y="9946888"/>
            <a:ext cx="6155473" cy="148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497192"/>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484059-88EC-494F-B75D-B47874945AEC}"/>
              </a:ext>
            </a:extLst>
          </p:cNvPr>
          <p:cNvSpPr/>
          <p:nvPr/>
        </p:nvSpPr>
        <p:spPr>
          <a:xfrm>
            <a:off x="12709596" y="347305"/>
            <a:ext cx="5578404"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5" name="Rectangle 4">
            <a:extLst>
              <a:ext uri="{FF2B5EF4-FFF2-40B4-BE49-F238E27FC236}">
                <a16:creationId xmlns:a16="http://schemas.microsoft.com/office/drawing/2014/main" id="{79AF5841-2706-7943-A711-415464730079}"/>
              </a:ext>
            </a:extLst>
          </p:cNvPr>
          <p:cNvSpPr/>
          <p:nvPr/>
        </p:nvSpPr>
        <p:spPr>
          <a:xfrm>
            <a:off x="5932449" y="9946888"/>
            <a:ext cx="6155473" cy="148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0"/>
            <a:ext cx="18288000" cy="11430000"/>
          </a:xfrm>
          <a:prstGeom prst="rect">
            <a:avLst/>
          </a:prstGeom>
          <a:gradFill flip="none" rotWithShape="1">
            <a:gsLst>
              <a:gs pos="22000">
                <a:srgbClr val="001334">
                  <a:alpha val="86000"/>
                </a:srgbClr>
              </a:gs>
              <a:gs pos="88000">
                <a:srgbClr val="002060">
                  <a:alpha val="78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pic>
        <p:nvPicPr>
          <p:cNvPr id="7" name="Picture Placeholder 6" descr="Satellite view of Earth">
            <a:extLst>
              <a:ext uri="{FF2B5EF4-FFF2-40B4-BE49-F238E27FC236}">
                <a16:creationId xmlns:a16="http://schemas.microsoft.com/office/drawing/2014/main" id="{A5D4E250-F241-194E-8175-F7FB7E9BB213}"/>
              </a:ext>
            </a:extLst>
          </p:cNvPr>
          <p:cNvPicPr>
            <a:picLocks noGrp="1" noChangeAspect="1"/>
          </p:cNvPicPr>
          <p:nvPr>
            <p:ph type="pic" sz="quarter" idx="13"/>
          </p:nvPr>
        </p:nvPicPr>
        <p:blipFill>
          <a:blip r:embed="rId3">
            <a:alphaModFix amt="30000"/>
            <a:extLst>
              <a:ext uri="{BEBA8EAE-BF5A-486C-A8C5-ECC9F3942E4B}">
                <a14:imgProps xmlns:a14="http://schemas.microsoft.com/office/drawing/2010/main">
                  <a14:imgLayer r:embed="rId4">
                    <a14:imgEffect>
                      <a14:backgroundRemoval t="15560" b="84896" l="9961" r="89941">
                        <a14:foregroundMark x1="47461" y1="14844" x2="39258" y2="15560"/>
                        <a14:foregroundMark x1="39258" y1="15560" x2="37061" y2="16927"/>
                        <a14:foregroundMark x1="51709" y1="87695" x2="59473" y2="84896"/>
                        <a14:foregroundMark x1="59473" y1="84896" x2="63037" y2="82487"/>
                      </a14:backgroundRemoval>
                    </a14:imgEffect>
                  </a14:imgLayer>
                </a14:imgProps>
              </a:ext>
              <a:ext uri="{28A0092B-C50C-407E-A947-70E740481C1C}">
                <a14:useLocalDpi xmlns:a14="http://schemas.microsoft.com/office/drawing/2010/main" val="0"/>
              </a:ext>
            </a:extLst>
          </a:blip>
          <a:srcRect t="8333" b="8333"/>
          <a:stretch>
            <a:fillRect/>
          </a:stretch>
        </p:blipFill>
        <p:spPr/>
      </p:pic>
      <p:sp>
        <p:nvSpPr>
          <p:cNvPr id="19" name="TextBox 18"/>
          <p:cNvSpPr txBox="1"/>
          <p:nvPr/>
        </p:nvSpPr>
        <p:spPr>
          <a:xfrm>
            <a:off x="3873001" y="3393206"/>
            <a:ext cx="10541998" cy="2101220"/>
          </a:xfrm>
          <a:prstGeom prst="rect">
            <a:avLst/>
          </a:prstGeom>
          <a:noFill/>
        </p:spPr>
        <p:txBody>
          <a:bodyPr wrap="none" lIns="68584" tIns="34292" rIns="68584" bIns="34292" rtlCol="0">
            <a:spAutoFit/>
          </a:bodyPr>
          <a:lstStyle/>
          <a:p>
            <a:pPr algn="ctr"/>
            <a:r>
              <a:rPr lang="en-US" sz="6602" b="1" dirty="0">
                <a:solidFill>
                  <a:schemeClr val="bg1"/>
                </a:solidFill>
                <a:latin typeface="Lato" charset="0"/>
                <a:ea typeface="Lato" charset="0"/>
                <a:cs typeface="Lato" charset="0"/>
              </a:rPr>
              <a:t>Resolving disputes through</a:t>
            </a:r>
          </a:p>
          <a:p>
            <a:pPr algn="ctr"/>
            <a:r>
              <a:rPr lang="en-US" sz="6602" b="1" dirty="0">
                <a:solidFill>
                  <a:schemeClr val="accent3"/>
                </a:solidFill>
                <a:latin typeface="Lato Black" charset="0"/>
                <a:ea typeface="Lato Black" charset="0"/>
                <a:cs typeface="Lato Black" charset="0"/>
              </a:rPr>
              <a:t>litigation</a:t>
            </a:r>
            <a:r>
              <a:rPr lang="en-US" sz="6602" b="1" dirty="0">
                <a:solidFill>
                  <a:schemeClr val="bg1"/>
                </a:solidFill>
                <a:latin typeface="Lato" charset="0"/>
                <a:ea typeface="Lato" charset="0"/>
                <a:cs typeface="Lato" charset="0"/>
              </a:rPr>
              <a:t> is </a:t>
            </a:r>
            <a:r>
              <a:rPr lang="en-US" sz="6602" b="1" dirty="0">
                <a:solidFill>
                  <a:schemeClr val="accent1"/>
                </a:solidFill>
                <a:latin typeface="Lato" charset="0"/>
                <a:ea typeface="Lato" charset="0"/>
                <a:cs typeface="Lato" charset="0"/>
              </a:rPr>
              <a:t>costly…</a:t>
            </a:r>
            <a:endParaRPr lang="id-ID" sz="6602" b="1" dirty="0">
              <a:solidFill>
                <a:schemeClr val="accent1"/>
              </a:solidFill>
              <a:latin typeface="Lato" charset="0"/>
              <a:ea typeface="Lato" charset="0"/>
              <a:cs typeface="Lato" charset="0"/>
            </a:endParaRPr>
          </a:p>
        </p:txBody>
      </p:sp>
      <p:grpSp>
        <p:nvGrpSpPr>
          <p:cNvPr id="13" name="Group 12">
            <a:extLst>
              <a:ext uri="{FF2B5EF4-FFF2-40B4-BE49-F238E27FC236}">
                <a16:creationId xmlns:a16="http://schemas.microsoft.com/office/drawing/2014/main" id="{A59A0B22-FFBE-FE4D-8CC9-316427591103}"/>
              </a:ext>
            </a:extLst>
          </p:cNvPr>
          <p:cNvGrpSpPr/>
          <p:nvPr/>
        </p:nvGrpSpPr>
        <p:grpSpPr>
          <a:xfrm>
            <a:off x="3634672" y="6076017"/>
            <a:ext cx="11018656" cy="3323063"/>
            <a:chOff x="3634672" y="6076017"/>
            <a:chExt cx="11018656" cy="3323063"/>
          </a:xfrm>
        </p:grpSpPr>
        <p:sp>
          <p:nvSpPr>
            <p:cNvPr id="12" name="Rectangle 11">
              <a:extLst>
                <a:ext uri="{FF2B5EF4-FFF2-40B4-BE49-F238E27FC236}">
                  <a16:creationId xmlns:a16="http://schemas.microsoft.com/office/drawing/2014/main" id="{C66EDB00-A1B2-DD4F-9318-B52841D73094}"/>
                </a:ext>
              </a:extLst>
            </p:cNvPr>
            <p:cNvSpPr/>
            <p:nvPr/>
          </p:nvSpPr>
          <p:spPr>
            <a:xfrm>
              <a:off x="3634672" y="6076017"/>
              <a:ext cx="11018656" cy="332306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C5F0E59-7064-A64D-9B4E-264888280900}"/>
                </a:ext>
              </a:extLst>
            </p:cNvPr>
            <p:cNvGrpSpPr/>
            <p:nvPr/>
          </p:nvGrpSpPr>
          <p:grpSpPr>
            <a:xfrm>
              <a:off x="3634672" y="6514136"/>
              <a:ext cx="11018656" cy="2446824"/>
              <a:chOff x="3634672" y="6606955"/>
              <a:chExt cx="11018656" cy="2446824"/>
            </a:xfrm>
          </p:grpSpPr>
          <p:sp>
            <p:nvSpPr>
              <p:cNvPr id="10" name="TextBox 9">
                <a:extLst>
                  <a:ext uri="{FF2B5EF4-FFF2-40B4-BE49-F238E27FC236}">
                    <a16:creationId xmlns:a16="http://schemas.microsoft.com/office/drawing/2014/main" id="{CA014067-D51B-2B48-89BC-C26541B5C759}"/>
                  </a:ext>
                </a:extLst>
              </p:cNvPr>
              <p:cNvSpPr txBox="1"/>
              <p:nvPr/>
            </p:nvSpPr>
            <p:spPr>
              <a:xfrm>
                <a:off x="3634672" y="6606955"/>
                <a:ext cx="11018656" cy="861774"/>
              </a:xfrm>
              <a:prstGeom prst="rect">
                <a:avLst/>
              </a:prstGeom>
              <a:noFill/>
            </p:spPr>
            <p:txBody>
              <a:bodyPr wrap="square" rtlCol="0">
                <a:spAutoFit/>
              </a:bodyPr>
              <a:lstStyle/>
              <a:p>
                <a:pPr algn="ctr"/>
                <a:r>
                  <a:rPr lang="en-US" sz="2500" b="1" dirty="0">
                    <a:solidFill>
                      <a:schemeClr val="bg1"/>
                    </a:solidFill>
                    <a:latin typeface="Lato" panose="020F0502020204030203" pitchFamily="34" charset="77"/>
                  </a:rPr>
                  <a:t>worldwide, the </a:t>
                </a:r>
                <a:r>
                  <a:rPr lang="en-US" sz="2500" b="1" i="1" dirty="0">
                    <a:solidFill>
                      <a:schemeClr val="bg1"/>
                    </a:solidFill>
                    <a:latin typeface="Lato" panose="020F0502020204030203" pitchFamily="34" charset="77"/>
                  </a:rPr>
                  <a:t>direct</a:t>
                </a:r>
                <a:r>
                  <a:rPr lang="en-US" sz="2500" b="1" dirty="0">
                    <a:solidFill>
                      <a:schemeClr val="bg1"/>
                    </a:solidFill>
                    <a:latin typeface="Lato" panose="020F0502020204030203" pitchFamily="34" charset="77"/>
                  </a:rPr>
                  <a:t> cost of commercial claims </a:t>
                </a:r>
              </a:p>
              <a:p>
                <a:pPr algn="ctr"/>
                <a:r>
                  <a:rPr lang="en-US" sz="2500" b="1" dirty="0">
                    <a:solidFill>
                      <a:schemeClr val="bg1"/>
                    </a:solidFill>
                    <a:latin typeface="Lato" panose="020F0502020204030203" pitchFamily="34" charset="77"/>
                  </a:rPr>
                  <a:t>resolved through litigation is</a:t>
                </a:r>
              </a:p>
            </p:txBody>
          </p:sp>
          <p:sp>
            <p:nvSpPr>
              <p:cNvPr id="14" name="TextBox 13">
                <a:extLst>
                  <a:ext uri="{FF2B5EF4-FFF2-40B4-BE49-F238E27FC236}">
                    <a16:creationId xmlns:a16="http://schemas.microsoft.com/office/drawing/2014/main" id="{6CB663E2-C47C-DA46-86FE-DF3573D09E58}"/>
                  </a:ext>
                </a:extLst>
              </p:cNvPr>
              <p:cNvSpPr txBox="1"/>
              <p:nvPr/>
            </p:nvSpPr>
            <p:spPr>
              <a:xfrm>
                <a:off x="3634672" y="8576725"/>
                <a:ext cx="11018656" cy="477054"/>
              </a:xfrm>
              <a:prstGeom prst="rect">
                <a:avLst/>
              </a:prstGeom>
              <a:noFill/>
            </p:spPr>
            <p:txBody>
              <a:bodyPr wrap="square" rtlCol="0">
                <a:spAutoFit/>
              </a:bodyPr>
              <a:lstStyle/>
              <a:p>
                <a:pPr algn="ctr"/>
                <a:r>
                  <a:rPr lang="en-US" sz="2500" b="1" dirty="0">
                    <a:solidFill>
                      <a:schemeClr val="bg1"/>
                    </a:solidFill>
                    <a:latin typeface="Lato" panose="020F0502020204030203" pitchFamily="34" charset="77"/>
                  </a:rPr>
                  <a:t>annually</a:t>
                </a:r>
              </a:p>
            </p:txBody>
          </p:sp>
          <p:sp>
            <p:nvSpPr>
              <p:cNvPr id="15" name="TextBox 14">
                <a:extLst>
                  <a:ext uri="{FF2B5EF4-FFF2-40B4-BE49-F238E27FC236}">
                    <a16:creationId xmlns:a16="http://schemas.microsoft.com/office/drawing/2014/main" id="{E191BF80-A207-7647-A348-693EDA7B0062}"/>
                  </a:ext>
                </a:extLst>
              </p:cNvPr>
              <p:cNvSpPr txBox="1"/>
              <p:nvPr/>
            </p:nvSpPr>
            <p:spPr>
              <a:xfrm>
                <a:off x="3634672" y="7468729"/>
                <a:ext cx="11018656" cy="1107996"/>
              </a:xfrm>
              <a:prstGeom prst="rect">
                <a:avLst/>
              </a:prstGeom>
              <a:noFill/>
            </p:spPr>
            <p:txBody>
              <a:bodyPr wrap="square" rtlCol="0">
                <a:spAutoFit/>
              </a:bodyPr>
              <a:lstStyle/>
              <a:p>
                <a:pPr algn="ctr"/>
                <a:r>
                  <a:rPr lang="en-US" sz="6600" b="1" spc="380" dirty="0">
                    <a:solidFill>
                      <a:schemeClr val="bg1"/>
                    </a:solidFill>
                    <a:latin typeface="Lato" panose="020F0502020204030203" pitchFamily="34" charset="77"/>
                  </a:rPr>
                  <a:t>$870,000,000,000</a:t>
                </a:r>
              </a:p>
            </p:txBody>
          </p:sp>
        </p:grpSp>
      </p:grpSp>
    </p:spTree>
    <p:extLst>
      <p:ext uri="{BB962C8B-B14F-4D97-AF65-F5344CB8AC3E}">
        <p14:creationId xmlns:p14="http://schemas.microsoft.com/office/powerpoint/2010/main" val="87753695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a:extLst>
              <a:ext uri="{FF2B5EF4-FFF2-40B4-BE49-F238E27FC236}">
                <a16:creationId xmlns:a16="http://schemas.microsoft.com/office/drawing/2014/main" id="{425D777D-ACAC-0944-97D4-972E18359C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482613"/>
            <a:ext cx="9157574" cy="10207690"/>
          </a:xfrm>
          <a:prstGeom prst="rect">
            <a:avLst/>
          </a:prstGeom>
          <a:noFill/>
          <a:extLst>
            <a:ext uri="{909E8E84-426E-40DD-AFC4-6F175D3DCCD1}">
              <a14:hiddenFill xmlns:a14="http://schemas.microsoft.com/office/drawing/2010/main">
                <a:solidFill>
                  <a:srgbClr val="FFFFFF"/>
                </a:solidFill>
              </a14:hiddenFill>
            </a:ext>
          </a:extLst>
        </p:spPr>
      </p:pic>
      <p:sp>
        <p:nvSpPr>
          <p:cNvPr id="39" name="Subtitle 2"/>
          <p:cNvSpPr txBox="1">
            <a:spLocks/>
          </p:cNvSpPr>
          <p:nvPr/>
        </p:nvSpPr>
        <p:spPr>
          <a:xfrm>
            <a:off x="10797715" y="6137922"/>
            <a:ext cx="6029547" cy="89129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951" dirty="0">
                <a:solidFill>
                  <a:schemeClr val="tx1"/>
                </a:solidFill>
                <a:latin typeface="Lato Light" charset="0"/>
                <a:ea typeface="Lato Light" charset="0"/>
                <a:cs typeface="Lato Light" charset="0"/>
              </a:rPr>
              <a:t>Litigation puts a strain on commercial relationships and it is </a:t>
            </a:r>
            <a:r>
              <a:rPr lang="en-US" sz="1951" i="1" dirty="0">
                <a:solidFill>
                  <a:schemeClr val="tx1"/>
                </a:solidFill>
                <a:latin typeface="Lato Light" charset="0"/>
                <a:ea typeface="Lato Light" charset="0"/>
                <a:cs typeface="Lato Light" charset="0"/>
              </a:rPr>
              <a:t>not</a:t>
            </a:r>
            <a:r>
              <a:rPr lang="en-US" sz="1951" dirty="0">
                <a:solidFill>
                  <a:schemeClr val="tx1"/>
                </a:solidFill>
                <a:latin typeface="Lato Light" charset="0"/>
                <a:ea typeface="Lato Light" charset="0"/>
                <a:cs typeface="Lato Light" charset="0"/>
              </a:rPr>
              <a:t> confidential.</a:t>
            </a:r>
          </a:p>
        </p:txBody>
      </p:sp>
      <p:sp>
        <p:nvSpPr>
          <p:cNvPr id="40" name="TextBox 39"/>
          <p:cNvSpPr txBox="1"/>
          <p:nvPr/>
        </p:nvSpPr>
        <p:spPr>
          <a:xfrm>
            <a:off x="10885916" y="5680624"/>
            <a:ext cx="3241978" cy="400110"/>
          </a:xfrm>
          <a:prstGeom prst="rect">
            <a:avLst/>
          </a:prstGeom>
          <a:noFill/>
        </p:spPr>
        <p:txBody>
          <a:bodyPr wrap="none" rtlCol="0" anchor="ctr" anchorCtr="0">
            <a:spAutoFit/>
          </a:bodyPr>
          <a:lstStyle/>
          <a:p>
            <a:r>
              <a:rPr lang="en-US" sz="2000" b="1" dirty="0">
                <a:solidFill>
                  <a:schemeClr val="tx2"/>
                </a:solidFill>
                <a:latin typeface="Lato" charset="0"/>
                <a:ea typeface="Lato" charset="0"/>
                <a:cs typeface="Lato" charset="0"/>
              </a:rPr>
              <a:t>STRAINS RELATIONSHIPS</a:t>
            </a:r>
          </a:p>
        </p:txBody>
      </p:sp>
      <p:sp>
        <p:nvSpPr>
          <p:cNvPr id="43" name="Subtitle 2"/>
          <p:cNvSpPr txBox="1">
            <a:spLocks/>
          </p:cNvSpPr>
          <p:nvPr/>
        </p:nvSpPr>
        <p:spPr>
          <a:xfrm>
            <a:off x="10797715" y="4284056"/>
            <a:ext cx="6029547" cy="89129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951" dirty="0">
                <a:solidFill>
                  <a:schemeClr val="tx1"/>
                </a:solidFill>
                <a:latin typeface="Lato Light" charset="0"/>
                <a:ea typeface="Lato Light" charset="0"/>
                <a:cs typeface="Lato Light" charset="0"/>
              </a:rPr>
              <a:t>Litigation is typically a lengthy process… and most cases settle after </a:t>
            </a:r>
            <a:r>
              <a:rPr lang="en-US" sz="1951" i="1" dirty="0">
                <a:solidFill>
                  <a:schemeClr val="tx1"/>
                </a:solidFill>
                <a:latin typeface="Lato Light" charset="0"/>
                <a:ea typeface="Lato Light" charset="0"/>
                <a:cs typeface="Lato Light" charset="0"/>
              </a:rPr>
              <a:t>expensive </a:t>
            </a:r>
            <a:r>
              <a:rPr lang="en-US" sz="1951" dirty="0">
                <a:solidFill>
                  <a:schemeClr val="tx1"/>
                </a:solidFill>
                <a:latin typeface="Lato Light" charset="0"/>
                <a:ea typeface="Lato Light" charset="0"/>
                <a:cs typeface="Lato Light" charset="0"/>
              </a:rPr>
              <a:t>discovery.</a:t>
            </a:r>
          </a:p>
        </p:txBody>
      </p:sp>
      <p:sp>
        <p:nvSpPr>
          <p:cNvPr id="44" name="TextBox 43"/>
          <p:cNvSpPr txBox="1"/>
          <p:nvPr/>
        </p:nvSpPr>
        <p:spPr>
          <a:xfrm>
            <a:off x="10885916" y="3826758"/>
            <a:ext cx="3013967" cy="400110"/>
          </a:xfrm>
          <a:prstGeom prst="rect">
            <a:avLst/>
          </a:prstGeom>
          <a:noFill/>
        </p:spPr>
        <p:txBody>
          <a:bodyPr wrap="none" rtlCol="0" anchor="ctr" anchorCtr="0">
            <a:spAutoFit/>
          </a:bodyPr>
          <a:lstStyle/>
          <a:p>
            <a:r>
              <a:rPr lang="en-US" sz="2000" b="1" dirty="0">
                <a:solidFill>
                  <a:schemeClr val="tx2"/>
                </a:solidFill>
                <a:latin typeface="Lato" charset="0"/>
                <a:ea typeface="Lato" charset="0"/>
                <a:cs typeface="Lato" charset="0"/>
              </a:rPr>
              <a:t>LENGTHY &amp; EXPENSIVE</a:t>
            </a:r>
          </a:p>
        </p:txBody>
      </p:sp>
      <p:sp>
        <p:nvSpPr>
          <p:cNvPr id="50" name="Subtitle 2"/>
          <p:cNvSpPr txBox="1">
            <a:spLocks/>
          </p:cNvSpPr>
          <p:nvPr/>
        </p:nvSpPr>
        <p:spPr>
          <a:xfrm>
            <a:off x="10797715" y="7991789"/>
            <a:ext cx="6029547" cy="891299"/>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951" dirty="0">
                <a:solidFill>
                  <a:schemeClr val="tx1"/>
                </a:solidFill>
                <a:latin typeface="Lato Light" charset="0"/>
                <a:ea typeface="Lato Light" charset="0"/>
                <a:cs typeface="Lato Light" charset="0"/>
              </a:rPr>
              <a:t>The outcome of a litigation is not always predictable and usually involves an “all or nothing” solution.</a:t>
            </a:r>
          </a:p>
        </p:txBody>
      </p:sp>
      <p:sp>
        <p:nvSpPr>
          <p:cNvPr id="51" name="TextBox 50"/>
          <p:cNvSpPr txBox="1"/>
          <p:nvPr/>
        </p:nvSpPr>
        <p:spPr>
          <a:xfrm>
            <a:off x="10885916" y="7534491"/>
            <a:ext cx="2248116" cy="400110"/>
          </a:xfrm>
          <a:prstGeom prst="rect">
            <a:avLst/>
          </a:prstGeom>
          <a:noFill/>
        </p:spPr>
        <p:txBody>
          <a:bodyPr wrap="none" rtlCol="0" anchor="ctr" anchorCtr="0">
            <a:spAutoFit/>
          </a:bodyPr>
          <a:lstStyle/>
          <a:p>
            <a:r>
              <a:rPr lang="en-US" sz="2000" b="1" dirty="0">
                <a:solidFill>
                  <a:schemeClr val="tx2"/>
                </a:solidFill>
                <a:latin typeface="Lato" charset="0"/>
                <a:ea typeface="Lato" charset="0"/>
                <a:cs typeface="Lato" charset="0"/>
              </a:rPr>
              <a:t>UNPREDICTABLE</a:t>
            </a:r>
          </a:p>
        </p:txBody>
      </p:sp>
      <p:sp>
        <p:nvSpPr>
          <p:cNvPr id="55" name="Oval 54"/>
          <p:cNvSpPr>
            <a:spLocks noChangeAspect="1"/>
          </p:cNvSpPr>
          <p:nvPr/>
        </p:nvSpPr>
        <p:spPr>
          <a:xfrm>
            <a:off x="9880173" y="7623112"/>
            <a:ext cx="770521" cy="770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Lato Light" charset="0"/>
            </a:endParaRPr>
          </a:p>
        </p:txBody>
      </p:sp>
      <p:sp>
        <p:nvSpPr>
          <p:cNvPr id="57" name="Oval 56"/>
          <p:cNvSpPr>
            <a:spLocks noChangeAspect="1"/>
          </p:cNvSpPr>
          <p:nvPr/>
        </p:nvSpPr>
        <p:spPr>
          <a:xfrm>
            <a:off x="9880173" y="5790756"/>
            <a:ext cx="770521" cy="7707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Lato Light" charset="0"/>
            </a:endParaRPr>
          </a:p>
        </p:txBody>
      </p:sp>
      <p:sp>
        <p:nvSpPr>
          <p:cNvPr id="62" name="Oval 61"/>
          <p:cNvSpPr>
            <a:spLocks noChangeAspect="1"/>
          </p:cNvSpPr>
          <p:nvPr/>
        </p:nvSpPr>
        <p:spPr>
          <a:xfrm>
            <a:off x="9880173" y="3948888"/>
            <a:ext cx="770521" cy="7707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4607" tIns="82304" rIns="164607" bIns="82304" rtlCol="0" anchor="ctr"/>
          <a:lstStyle/>
          <a:p>
            <a:pPr algn="ctr"/>
            <a:endParaRPr lang="bg-BG" sz="2107" dirty="0">
              <a:latin typeface="Lato Light" charset="0"/>
            </a:endParaRPr>
          </a:p>
        </p:txBody>
      </p:sp>
      <p:sp>
        <p:nvSpPr>
          <p:cNvPr id="23" name="TextBox 22">
            <a:extLst>
              <a:ext uri="{FF2B5EF4-FFF2-40B4-BE49-F238E27FC236}">
                <a16:creationId xmlns:a16="http://schemas.microsoft.com/office/drawing/2014/main" id="{29018BED-EB43-7F49-BE76-44FC84E016EE}"/>
              </a:ext>
            </a:extLst>
          </p:cNvPr>
          <p:cNvSpPr txBox="1"/>
          <p:nvPr/>
        </p:nvSpPr>
        <p:spPr>
          <a:xfrm>
            <a:off x="9880173" y="2546913"/>
            <a:ext cx="5648385" cy="684807"/>
          </a:xfrm>
          <a:prstGeom prst="rect">
            <a:avLst/>
          </a:prstGeom>
          <a:noFill/>
        </p:spPr>
        <p:txBody>
          <a:bodyPr wrap="square" lIns="68584" tIns="34292" rIns="68584" bIns="34292" rtlCol="0">
            <a:spAutoFit/>
          </a:bodyPr>
          <a:lstStyle/>
          <a:p>
            <a:r>
              <a:rPr lang="en-US" sz="4000" b="1" dirty="0">
                <a:solidFill>
                  <a:schemeClr val="tx2"/>
                </a:solidFill>
                <a:latin typeface="Lato" charset="0"/>
                <a:ea typeface="Lato" charset="0"/>
                <a:cs typeface="Lato" charset="0"/>
              </a:rPr>
              <a:t>More about Litigation:</a:t>
            </a:r>
            <a:endParaRPr lang="id-ID" sz="4000" b="1" dirty="0">
              <a:solidFill>
                <a:schemeClr val="tx2"/>
              </a:solidFill>
              <a:latin typeface="Lato" charset="0"/>
              <a:ea typeface="Lato" charset="0"/>
              <a:cs typeface="Lato" charset="0"/>
            </a:endParaRPr>
          </a:p>
        </p:txBody>
      </p:sp>
      <p:sp>
        <p:nvSpPr>
          <p:cNvPr id="25" name="Shape 2630">
            <a:extLst>
              <a:ext uri="{FF2B5EF4-FFF2-40B4-BE49-F238E27FC236}">
                <a16:creationId xmlns:a16="http://schemas.microsoft.com/office/drawing/2014/main" id="{4826BEFA-0E0C-5B4D-B3DB-63D5E8DB95BE}"/>
              </a:ext>
            </a:extLst>
          </p:cNvPr>
          <p:cNvSpPr>
            <a:spLocks noChangeAspect="1"/>
          </p:cNvSpPr>
          <p:nvPr/>
        </p:nvSpPr>
        <p:spPr>
          <a:xfrm>
            <a:off x="10176928" y="7840913"/>
            <a:ext cx="164592" cy="301752"/>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6" name="Shape 2763">
            <a:extLst>
              <a:ext uri="{FF2B5EF4-FFF2-40B4-BE49-F238E27FC236}">
                <a16:creationId xmlns:a16="http://schemas.microsoft.com/office/drawing/2014/main" id="{8BE87CB5-CA89-DE49-A428-F7DC7741202D}"/>
              </a:ext>
            </a:extLst>
          </p:cNvPr>
          <p:cNvSpPr>
            <a:spLocks noChangeAspect="1"/>
          </p:cNvSpPr>
          <p:nvPr/>
        </p:nvSpPr>
        <p:spPr>
          <a:xfrm>
            <a:off x="10108348" y="6025240"/>
            <a:ext cx="301752" cy="301752"/>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7" name="Shape 2623">
            <a:extLst>
              <a:ext uri="{FF2B5EF4-FFF2-40B4-BE49-F238E27FC236}">
                <a16:creationId xmlns:a16="http://schemas.microsoft.com/office/drawing/2014/main" id="{87C629FB-AA9F-9D43-991B-AAF4172AD0EC}"/>
              </a:ext>
            </a:extLst>
          </p:cNvPr>
          <p:cNvSpPr>
            <a:spLocks noChangeAspect="1"/>
          </p:cNvSpPr>
          <p:nvPr/>
        </p:nvSpPr>
        <p:spPr>
          <a:xfrm>
            <a:off x="10108348" y="4183372"/>
            <a:ext cx="301752" cy="301752"/>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1137832741"/>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Hexagon 59"/>
          <p:cNvSpPr/>
          <p:nvPr/>
        </p:nvSpPr>
        <p:spPr>
          <a:xfrm rot="5400000">
            <a:off x="12941026" y="3824779"/>
            <a:ext cx="3164564" cy="272807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1" name="Hexagon 60"/>
          <p:cNvSpPr/>
          <p:nvPr/>
        </p:nvSpPr>
        <p:spPr>
          <a:xfrm rot="5400000">
            <a:off x="9368725" y="3824779"/>
            <a:ext cx="3164564" cy="272807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2" name="Hexagon 61"/>
          <p:cNvSpPr/>
          <p:nvPr/>
        </p:nvSpPr>
        <p:spPr>
          <a:xfrm rot="5400000">
            <a:off x="5796424" y="3824779"/>
            <a:ext cx="3164564" cy="272807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3" name="Hexagon 62"/>
          <p:cNvSpPr/>
          <p:nvPr/>
        </p:nvSpPr>
        <p:spPr>
          <a:xfrm rot="5400000">
            <a:off x="2224122" y="3824779"/>
            <a:ext cx="3164564" cy="272807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68" name="TextBox 67"/>
          <p:cNvSpPr txBox="1"/>
          <p:nvPr/>
        </p:nvSpPr>
        <p:spPr>
          <a:xfrm>
            <a:off x="6963815" y="7105976"/>
            <a:ext cx="833883" cy="415627"/>
          </a:xfrm>
          <a:prstGeom prst="rect">
            <a:avLst/>
          </a:prstGeom>
          <a:noFill/>
        </p:spPr>
        <p:txBody>
          <a:bodyPr wrap="none" rtlCol="0" anchor="ctr" anchorCtr="0">
            <a:spAutoFit/>
          </a:bodyPr>
          <a:lstStyle/>
          <a:p>
            <a:pPr algn="ctr"/>
            <a:r>
              <a:rPr lang="en-US" sz="2101" b="1" dirty="0">
                <a:solidFill>
                  <a:schemeClr val="tx2"/>
                </a:solidFill>
                <a:latin typeface="Lato" charset="0"/>
                <a:ea typeface="Lato" charset="0"/>
                <a:cs typeface="Lato" charset="0"/>
              </a:rPr>
              <a:t>TIME</a:t>
            </a:r>
          </a:p>
        </p:txBody>
      </p:sp>
      <p:sp>
        <p:nvSpPr>
          <p:cNvPr id="69" name="TextBox 68"/>
          <p:cNvSpPr txBox="1"/>
          <p:nvPr/>
        </p:nvSpPr>
        <p:spPr>
          <a:xfrm>
            <a:off x="9929000" y="7081316"/>
            <a:ext cx="2044021" cy="415627"/>
          </a:xfrm>
          <a:prstGeom prst="rect">
            <a:avLst/>
          </a:prstGeom>
          <a:noFill/>
        </p:spPr>
        <p:txBody>
          <a:bodyPr wrap="none" rtlCol="0" anchor="ctr" anchorCtr="0">
            <a:spAutoFit/>
          </a:bodyPr>
          <a:lstStyle/>
          <a:p>
            <a:pPr algn="ctr"/>
            <a:r>
              <a:rPr lang="en-US" sz="2101" b="1" dirty="0">
                <a:solidFill>
                  <a:schemeClr val="tx2"/>
                </a:solidFill>
                <a:latin typeface="Lato" charset="0"/>
                <a:ea typeface="Lato" charset="0"/>
                <a:cs typeface="Lato" charset="0"/>
              </a:rPr>
              <a:t>UNCERTAINTY</a:t>
            </a:r>
          </a:p>
        </p:txBody>
      </p:sp>
      <p:sp>
        <p:nvSpPr>
          <p:cNvPr id="70" name="TextBox 69"/>
          <p:cNvSpPr txBox="1"/>
          <p:nvPr/>
        </p:nvSpPr>
        <p:spPr>
          <a:xfrm>
            <a:off x="3217996" y="7081316"/>
            <a:ext cx="1183337" cy="415627"/>
          </a:xfrm>
          <a:prstGeom prst="rect">
            <a:avLst/>
          </a:prstGeom>
          <a:noFill/>
        </p:spPr>
        <p:txBody>
          <a:bodyPr wrap="none" rtlCol="0" anchor="ctr" anchorCtr="0">
            <a:spAutoFit/>
          </a:bodyPr>
          <a:lstStyle/>
          <a:p>
            <a:pPr algn="ctr"/>
            <a:r>
              <a:rPr lang="en-US" sz="2101" b="1" dirty="0">
                <a:solidFill>
                  <a:schemeClr val="tx2"/>
                </a:solidFill>
                <a:latin typeface="Lato" charset="0"/>
                <a:ea typeface="Lato" charset="0"/>
                <a:cs typeface="Lato" charset="0"/>
              </a:rPr>
              <a:t>MONEY</a:t>
            </a:r>
          </a:p>
        </p:txBody>
      </p:sp>
      <p:sp>
        <p:nvSpPr>
          <p:cNvPr id="71" name="TextBox 70"/>
          <p:cNvSpPr txBox="1"/>
          <p:nvPr/>
        </p:nvSpPr>
        <p:spPr>
          <a:xfrm>
            <a:off x="13772228" y="7081316"/>
            <a:ext cx="1552028" cy="415627"/>
          </a:xfrm>
          <a:prstGeom prst="rect">
            <a:avLst/>
          </a:prstGeom>
          <a:noFill/>
        </p:spPr>
        <p:txBody>
          <a:bodyPr wrap="none" rtlCol="0" anchor="ctr" anchorCtr="0">
            <a:spAutoFit/>
          </a:bodyPr>
          <a:lstStyle/>
          <a:p>
            <a:pPr algn="ctr"/>
            <a:r>
              <a:rPr lang="en-US" sz="2101" b="1" dirty="0">
                <a:solidFill>
                  <a:schemeClr val="tx2"/>
                </a:solidFill>
                <a:latin typeface="Lato" charset="0"/>
                <a:ea typeface="Lato" charset="0"/>
                <a:cs typeface="Lato" charset="0"/>
              </a:rPr>
              <a:t>PUBLICITY</a:t>
            </a:r>
          </a:p>
        </p:txBody>
      </p:sp>
      <p:sp>
        <p:nvSpPr>
          <p:cNvPr id="72" name="Subtitle 2"/>
          <p:cNvSpPr txBox="1">
            <a:spLocks/>
          </p:cNvSpPr>
          <p:nvPr/>
        </p:nvSpPr>
        <p:spPr>
          <a:xfrm>
            <a:off x="12887956" y="7575844"/>
            <a:ext cx="3269885" cy="88719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800" dirty="0">
                <a:solidFill>
                  <a:schemeClr val="tx1"/>
                </a:solidFill>
                <a:latin typeface="Lato Light" charset="0"/>
                <a:ea typeface="Lato Light" charset="0"/>
                <a:cs typeface="Lato Light" charset="0"/>
              </a:rPr>
              <a:t>Trials may involve items you want to remain confidential.</a:t>
            </a:r>
          </a:p>
        </p:txBody>
      </p:sp>
      <p:sp>
        <p:nvSpPr>
          <p:cNvPr id="73" name="Subtitle 2"/>
          <p:cNvSpPr txBox="1">
            <a:spLocks/>
          </p:cNvSpPr>
          <p:nvPr/>
        </p:nvSpPr>
        <p:spPr>
          <a:xfrm>
            <a:off x="9315791" y="7575844"/>
            <a:ext cx="3269885" cy="88719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800" dirty="0">
                <a:solidFill>
                  <a:schemeClr val="tx1"/>
                </a:solidFill>
                <a:latin typeface="Lato Light" charset="0"/>
                <a:ea typeface="Lato Light" charset="0"/>
                <a:cs typeface="Lato Light" charset="0"/>
              </a:rPr>
              <a:t>Outcomes of trials are very hard to predict.</a:t>
            </a:r>
          </a:p>
        </p:txBody>
      </p:sp>
      <p:sp>
        <p:nvSpPr>
          <p:cNvPr id="74" name="Subtitle 2"/>
          <p:cNvSpPr txBox="1">
            <a:spLocks/>
          </p:cNvSpPr>
          <p:nvPr/>
        </p:nvSpPr>
        <p:spPr>
          <a:xfrm>
            <a:off x="5743627" y="7575844"/>
            <a:ext cx="3269885" cy="88719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800" dirty="0">
                <a:solidFill>
                  <a:schemeClr val="tx1"/>
                </a:solidFill>
                <a:latin typeface="Lato Light" charset="0"/>
                <a:ea typeface="Lato Light" charset="0"/>
                <a:cs typeface="Lato Light" charset="0"/>
              </a:rPr>
              <a:t>Litigation process is slow, with many steps.</a:t>
            </a:r>
          </a:p>
        </p:txBody>
      </p:sp>
      <p:sp>
        <p:nvSpPr>
          <p:cNvPr id="75" name="Subtitle 2"/>
          <p:cNvSpPr txBox="1">
            <a:spLocks/>
          </p:cNvSpPr>
          <p:nvPr/>
        </p:nvSpPr>
        <p:spPr>
          <a:xfrm>
            <a:off x="2171462" y="7575844"/>
            <a:ext cx="3269885" cy="887195"/>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31"/>
              </a:lnSpc>
            </a:pPr>
            <a:r>
              <a:rPr lang="en-US" sz="1800" dirty="0">
                <a:solidFill>
                  <a:schemeClr val="tx1"/>
                </a:solidFill>
                <a:latin typeface="Lato Light" charset="0"/>
                <a:ea typeface="Lato Light" charset="0"/>
                <a:cs typeface="Lato Light" charset="0"/>
              </a:rPr>
              <a:t>Good trial lawyers are expensive!</a:t>
            </a:r>
          </a:p>
        </p:txBody>
      </p:sp>
      <p:sp>
        <p:nvSpPr>
          <p:cNvPr id="20" name="TextBox 19"/>
          <p:cNvSpPr txBox="1"/>
          <p:nvPr/>
        </p:nvSpPr>
        <p:spPr>
          <a:xfrm>
            <a:off x="3979583" y="932518"/>
            <a:ext cx="10328861" cy="1085238"/>
          </a:xfrm>
          <a:prstGeom prst="rect">
            <a:avLst/>
          </a:prstGeom>
          <a:noFill/>
        </p:spPr>
        <p:txBody>
          <a:bodyPr wrap="none" lIns="68584" tIns="34292" rIns="68584" bIns="34292" rtlCol="0">
            <a:spAutoFit/>
          </a:bodyPr>
          <a:lstStyle/>
          <a:p>
            <a:pPr algn="ctr"/>
            <a:r>
              <a:rPr lang="en-US" sz="6602" b="1" dirty="0">
                <a:solidFill>
                  <a:schemeClr val="tx2"/>
                </a:solidFill>
                <a:latin typeface="Lato" charset="0"/>
                <a:ea typeface="Lato" charset="0"/>
                <a:cs typeface="Lato" charset="0"/>
              </a:rPr>
              <a:t>Going to Court can Involve:</a:t>
            </a:r>
            <a:endParaRPr lang="id-ID" sz="6602" b="1" dirty="0">
              <a:solidFill>
                <a:schemeClr val="tx2"/>
              </a:solidFill>
              <a:latin typeface="Lato" charset="0"/>
              <a:ea typeface="Lato" charset="0"/>
              <a:cs typeface="Lato" charset="0"/>
            </a:endParaRPr>
          </a:p>
        </p:txBody>
      </p:sp>
      <p:sp>
        <p:nvSpPr>
          <p:cNvPr id="21" name="Rectangle 20"/>
          <p:cNvSpPr/>
          <p:nvPr/>
        </p:nvSpPr>
        <p:spPr>
          <a:xfrm>
            <a:off x="8576907" y="2423643"/>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pPr algn="ctr"/>
            <a:endParaRPr lang="en-US" sz="2107" dirty="0">
              <a:solidFill>
                <a:schemeClr val="accent2"/>
              </a:solidFill>
              <a:latin typeface="Lato Light" charset="0"/>
            </a:endParaRPr>
          </a:p>
        </p:txBody>
      </p:sp>
      <p:sp>
        <p:nvSpPr>
          <p:cNvPr id="3" name="Rectangle 2">
            <a:extLst>
              <a:ext uri="{FF2B5EF4-FFF2-40B4-BE49-F238E27FC236}">
                <a16:creationId xmlns:a16="http://schemas.microsoft.com/office/drawing/2014/main" id="{63DA66E2-9BC8-A14D-8DA7-CC0DFF7C0356}"/>
              </a:ext>
            </a:extLst>
          </p:cNvPr>
          <p:cNvSpPr/>
          <p:nvPr/>
        </p:nvSpPr>
        <p:spPr>
          <a:xfrm>
            <a:off x="6568751" y="9983755"/>
            <a:ext cx="5262465" cy="125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9C5C849-156C-7745-B3FE-9ADFA4567A86}"/>
              </a:ext>
            </a:extLst>
          </p:cNvPr>
          <p:cNvSpPr txBox="1"/>
          <p:nvPr/>
        </p:nvSpPr>
        <p:spPr>
          <a:xfrm>
            <a:off x="2442366" y="9412244"/>
            <a:ext cx="13444979" cy="577085"/>
          </a:xfrm>
          <a:prstGeom prst="rect">
            <a:avLst/>
          </a:prstGeom>
          <a:noFill/>
        </p:spPr>
        <p:txBody>
          <a:bodyPr wrap="square" lIns="68584" tIns="34292" rIns="68584" bIns="34292" rtlCol="0">
            <a:spAutoFit/>
          </a:bodyPr>
          <a:lstStyle/>
          <a:p>
            <a:pPr algn="ctr"/>
            <a:r>
              <a:rPr lang="en-US" sz="3300" b="1" dirty="0">
                <a:solidFill>
                  <a:schemeClr val="tx2"/>
                </a:solidFill>
                <a:latin typeface="Lato" charset="0"/>
                <a:ea typeface="Lato" charset="0"/>
                <a:cs typeface="Lato" charset="0"/>
              </a:rPr>
              <a:t>And then the vast majority of cases never actually reach the courtroom.</a:t>
            </a:r>
            <a:endParaRPr lang="id-ID" sz="3300" b="1" dirty="0">
              <a:solidFill>
                <a:schemeClr val="tx2"/>
              </a:solidFill>
              <a:latin typeface="Lato" charset="0"/>
              <a:ea typeface="Lato" charset="0"/>
              <a:cs typeface="Lato" charset="0"/>
            </a:endParaRPr>
          </a:p>
        </p:txBody>
      </p:sp>
      <p:sp>
        <p:nvSpPr>
          <p:cNvPr id="24" name="Shape 2623">
            <a:extLst>
              <a:ext uri="{FF2B5EF4-FFF2-40B4-BE49-F238E27FC236}">
                <a16:creationId xmlns:a16="http://schemas.microsoft.com/office/drawing/2014/main" id="{D991298C-2A19-2D4B-942E-ED823D5C7390}"/>
              </a:ext>
            </a:extLst>
          </p:cNvPr>
          <p:cNvSpPr>
            <a:spLocks noChangeAspect="1"/>
          </p:cNvSpPr>
          <p:nvPr/>
        </p:nvSpPr>
        <p:spPr>
          <a:xfrm>
            <a:off x="6889365" y="4699611"/>
            <a:ext cx="978408" cy="97840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5" name="Shape 2557">
            <a:extLst>
              <a:ext uri="{FF2B5EF4-FFF2-40B4-BE49-F238E27FC236}">
                <a16:creationId xmlns:a16="http://schemas.microsoft.com/office/drawing/2014/main" id="{686E45D8-9ACB-CB45-85F8-A87FBF36E15E}"/>
              </a:ext>
            </a:extLst>
          </p:cNvPr>
          <p:cNvSpPr>
            <a:spLocks noChangeAspect="1"/>
          </p:cNvSpPr>
          <p:nvPr/>
        </p:nvSpPr>
        <p:spPr>
          <a:xfrm>
            <a:off x="10461529" y="4736592"/>
            <a:ext cx="978408" cy="9784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6" name="Shape 2688">
            <a:extLst>
              <a:ext uri="{FF2B5EF4-FFF2-40B4-BE49-F238E27FC236}">
                <a16:creationId xmlns:a16="http://schemas.microsoft.com/office/drawing/2014/main" id="{E788AB4A-247D-CE47-AC74-ABF208C1D7EE}"/>
              </a:ext>
            </a:extLst>
          </p:cNvPr>
          <p:cNvSpPr>
            <a:spLocks noChangeAspect="1"/>
          </p:cNvSpPr>
          <p:nvPr/>
        </p:nvSpPr>
        <p:spPr>
          <a:xfrm>
            <a:off x="14033694" y="4736592"/>
            <a:ext cx="978408" cy="97840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7" name="Shape 2800">
            <a:extLst>
              <a:ext uri="{FF2B5EF4-FFF2-40B4-BE49-F238E27FC236}">
                <a16:creationId xmlns:a16="http://schemas.microsoft.com/office/drawing/2014/main" id="{FD46DD47-4628-DD47-BAE6-3EC2BD1A6EB1}"/>
              </a:ext>
            </a:extLst>
          </p:cNvPr>
          <p:cNvSpPr>
            <a:spLocks noChangeAspect="1"/>
          </p:cNvSpPr>
          <p:nvPr/>
        </p:nvSpPr>
        <p:spPr>
          <a:xfrm>
            <a:off x="3037655" y="4736592"/>
            <a:ext cx="1537498" cy="978408"/>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bg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159855496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6FCD8-2065-6A48-9016-1D8CB35A84F3}"/>
              </a:ext>
            </a:extLst>
          </p:cNvPr>
          <p:cNvSpPr/>
          <p:nvPr/>
        </p:nvSpPr>
        <p:spPr>
          <a:xfrm>
            <a:off x="9101765" y="0"/>
            <a:ext cx="9186235" cy="134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 name="Rectangle 1">
            <a:extLst>
              <a:ext uri="{FF2B5EF4-FFF2-40B4-BE49-F238E27FC236}">
                <a16:creationId xmlns:a16="http://schemas.microsoft.com/office/drawing/2014/main" id="{74EE4DBC-B63F-D44D-8CD4-D9A666973B09}"/>
              </a:ext>
            </a:extLst>
          </p:cNvPr>
          <p:cNvSpPr/>
          <p:nvPr/>
        </p:nvSpPr>
        <p:spPr>
          <a:xfrm>
            <a:off x="6288833" y="10021078"/>
            <a:ext cx="6419461" cy="126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18326116" cy="11430000"/>
          </a:xfrm>
          <a:prstGeom prst="rect">
            <a:avLst/>
          </a:prstGeom>
          <a:gradFill>
            <a:gsLst>
              <a:gs pos="0">
                <a:srgbClr val="19232E">
                  <a:alpha val="62000"/>
                </a:srgbClr>
              </a:gs>
              <a:gs pos="62000">
                <a:srgbClr val="3B1F4D">
                  <a:alpha val="85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1" name="Rectangle 20"/>
          <p:cNvSpPr/>
          <p:nvPr/>
        </p:nvSpPr>
        <p:spPr>
          <a:xfrm>
            <a:off x="2591475" y="3695174"/>
            <a:ext cx="13090759" cy="4039652"/>
          </a:xfrm>
          <a:prstGeom prst="rect">
            <a:avLst/>
          </a:prstGeom>
          <a:noFill/>
          <a:ln w="3556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solidFill>
                <a:schemeClr val="bg1"/>
              </a:solidFill>
              <a:latin typeface="Lato Light" charset="0"/>
            </a:endParaRPr>
          </a:p>
        </p:txBody>
      </p:sp>
      <p:sp>
        <p:nvSpPr>
          <p:cNvPr id="28" name="Rectangle 27"/>
          <p:cNvSpPr>
            <a:spLocks/>
          </p:cNvSpPr>
          <p:nvPr/>
        </p:nvSpPr>
        <p:spPr bwMode="auto">
          <a:xfrm>
            <a:off x="3641693" y="4323401"/>
            <a:ext cx="11004615" cy="278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3429914">
              <a:lnSpc>
                <a:spcPts val="5627"/>
              </a:lnSpc>
            </a:pPr>
            <a:r>
              <a:rPr lang="en-US" sz="3301" b="1" spc="375" dirty="0">
                <a:solidFill>
                  <a:schemeClr val="bg1"/>
                </a:solidFill>
                <a:latin typeface="Lato Black" charset="0"/>
                <a:ea typeface="Lato Black" charset="0"/>
                <a:cs typeface="Lato Black" charset="0"/>
                <a:sym typeface="Bebas Neue" charset="0"/>
              </a:rPr>
              <a:t>SO HOW CAN YOU AVOID THE TANGIBLE AND</a:t>
            </a:r>
          </a:p>
          <a:p>
            <a:pPr algn="ctr" defTabSz="3429914">
              <a:lnSpc>
                <a:spcPts val="5627"/>
              </a:lnSpc>
            </a:pPr>
            <a:r>
              <a:rPr lang="en-US" sz="3301" b="1" spc="375" dirty="0">
                <a:solidFill>
                  <a:schemeClr val="bg1"/>
                </a:solidFill>
                <a:latin typeface="Lato Black" charset="0"/>
                <a:ea typeface="Lato Black" charset="0"/>
                <a:cs typeface="Lato Black" charset="0"/>
                <a:sym typeface="Bebas Neue" charset="0"/>
              </a:rPr>
              <a:t>INTANGIBLE COSTS OF LEGAL FEES, STAFF</a:t>
            </a:r>
            <a:br>
              <a:rPr lang="en-US" sz="3301" b="1" spc="375" dirty="0">
                <a:solidFill>
                  <a:schemeClr val="bg1"/>
                </a:solidFill>
                <a:latin typeface="Lato Black" charset="0"/>
                <a:ea typeface="Lato Black" charset="0"/>
                <a:cs typeface="Lato Black" charset="0"/>
                <a:sym typeface="Bebas Neue" charset="0"/>
              </a:rPr>
            </a:br>
            <a:r>
              <a:rPr lang="en-US" sz="3301" b="1" spc="375" dirty="0">
                <a:solidFill>
                  <a:schemeClr val="bg1"/>
                </a:solidFill>
                <a:latin typeface="Lato Black" charset="0"/>
                <a:ea typeface="Lato Black" charset="0"/>
                <a:cs typeface="Lato Black" charset="0"/>
                <a:sym typeface="Bebas Neue" charset="0"/>
              </a:rPr>
              <a:t>DISTRACTION, AND THE PUBLIC SCRUTINY</a:t>
            </a:r>
          </a:p>
          <a:p>
            <a:pPr algn="ctr" defTabSz="3429914">
              <a:lnSpc>
                <a:spcPts val="5627"/>
              </a:lnSpc>
            </a:pPr>
            <a:r>
              <a:rPr lang="en-US" sz="3301" b="1" spc="375" dirty="0">
                <a:solidFill>
                  <a:schemeClr val="bg1"/>
                </a:solidFill>
                <a:latin typeface="Lato Black" charset="0"/>
                <a:ea typeface="Lato Black" charset="0"/>
                <a:cs typeface="Lato Black" charset="0"/>
                <a:sym typeface="Bebas Neue" charset="0"/>
              </a:rPr>
              <a:t>THAT COMES WITH A TRIAL?</a:t>
            </a:r>
          </a:p>
        </p:txBody>
      </p:sp>
    </p:spTree>
    <p:extLst>
      <p:ext uri="{BB962C8B-B14F-4D97-AF65-F5344CB8AC3E}">
        <p14:creationId xmlns:p14="http://schemas.microsoft.com/office/powerpoint/2010/main" val="12011106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2538">
            <a:extLst>
              <a:ext uri="{FF2B5EF4-FFF2-40B4-BE49-F238E27FC236}">
                <a16:creationId xmlns:a16="http://schemas.microsoft.com/office/drawing/2014/main" id="{669B1B46-DD6F-C64C-84D8-97498356355B}"/>
              </a:ext>
            </a:extLst>
          </p:cNvPr>
          <p:cNvSpPr>
            <a:spLocks noChangeAspect="1"/>
          </p:cNvSpPr>
          <p:nvPr/>
        </p:nvSpPr>
        <p:spPr>
          <a:xfrm>
            <a:off x="1248670" y="8584398"/>
            <a:ext cx="403998" cy="493776"/>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accent3"/>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2" name="Shape 2603">
            <a:extLst>
              <a:ext uri="{FF2B5EF4-FFF2-40B4-BE49-F238E27FC236}">
                <a16:creationId xmlns:a16="http://schemas.microsoft.com/office/drawing/2014/main" id="{12C96C89-4245-5F4A-BE7B-40EAABFAEB92}"/>
              </a:ext>
            </a:extLst>
          </p:cNvPr>
          <p:cNvSpPr>
            <a:spLocks noChangeAspect="1"/>
          </p:cNvSpPr>
          <p:nvPr/>
        </p:nvSpPr>
        <p:spPr>
          <a:xfrm>
            <a:off x="1248670" y="3076194"/>
            <a:ext cx="553212" cy="502920"/>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accent2"/>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1" name="Shape 2554">
            <a:extLst>
              <a:ext uri="{FF2B5EF4-FFF2-40B4-BE49-F238E27FC236}">
                <a16:creationId xmlns:a16="http://schemas.microsoft.com/office/drawing/2014/main" id="{279A820D-DCD5-F142-B468-6BDE5DFD31EA}"/>
              </a:ext>
            </a:extLst>
          </p:cNvPr>
          <p:cNvSpPr/>
          <p:nvPr/>
        </p:nvSpPr>
        <p:spPr>
          <a:xfrm>
            <a:off x="1248670" y="5825883"/>
            <a:ext cx="542907" cy="49355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accent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5" name="TextBox 24"/>
          <p:cNvSpPr txBox="1"/>
          <p:nvPr/>
        </p:nvSpPr>
        <p:spPr>
          <a:xfrm>
            <a:off x="3219554" y="911904"/>
            <a:ext cx="11848893" cy="1085238"/>
          </a:xfrm>
          <a:prstGeom prst="rect">
            <a:avLst/>
          </a:prstGeom>
          <a:noFill/>
        </p:spPr>
        <p:txBody>
          <a:bodyPr wrap="none" lIns="68584" tIns="34292" rIns="68584" bIns="34292" rtlCol="0">
            <a:spAutoFit/>
          </a:bodyPr>
          <a:lstStyle/>
          <a:p>
            <a:r>
              <a:rPr lang="en-US" sz="6602" b="1" dirty="0">
                <a:solidFill>
                  <a:schemeClr val="tx2"/>
                </a:solidFill>
                <a:latin typeface="Lato" charset="0"/>
                <a:ea typeface="Lato" charset="0"/>
                <a:cs typeface="Lato" charset="0"/>
              </a:rPr>
              <a:t>Alternative Dispute Resolution</a:t>
            </a:r>
            <a:endParaRPr lang="id-ID" sz="6602" b="1" dirty="0">
              <a:solidFill>
                <a:schemeClr val="tx2"/>
              </a:solidFill>
              <a:latin typeface="Lato" charset="0"/>
              <a:ea typeface="Lato" charset="0"/>
              <a:cs typeface="Lato" charset="0"/>
            </a:endParaRPr>
          </a:p>
        </p:txBody>
      </p:sp>
      <p:sp>
        <p:nvSpPr>
          <p:cNvPr id="26" name="Rectangle 25"/>
          <p:cNvSpPr/>
          <p:nvPr/>
        </p:nvSpPr>
        <p:spPr>
          <a:xfrm>
            <a:off x="8561459" y="2540759"/>
            <a:ext cx="1165082" cy="685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22" tIns="34263" rIns="68522" bIns="34263" rtlCol="0" anchor="ctr"/>
          <a:lstStyle/>
          <a:p>
            <a:endParaRPr lang="en-US" sz="2107" dirty="0">
              <a:solidFill>
                <a:schemeClr val="accent2"/>
              </a:solidFill>
              <a:latin typeface="Lato Light" charset="0"/>
            </a:endParaRPr>
          </a:p>
        </p:txBody>
      </p:sp>
      <p:sp>
        <p:nvSpPr>
          <p:cNvPr id="27" name="Subtitle 2"/>
          <p:cNvSpPr txBox="1">
            <a:spLocks/>
          </p:cNvSpPr>
          <p:nvPr/>
        </p:nvSpPr>
        <p:spPr>
          <a:xfrm>
            <a:off x="2480417" y="1902119"/>
            <a:ext cx="13327167" cy="550436"/>
          </a:xfrm>
          <a:prstGeom prst="rect">
            <a:avLst/>
          </a:prstGeom>
        </p:spPr>
        <p:txBody>
          <a:bodyPr vert="horz" wrap="non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326" dirty="0">
                <a:latin typeface="Lato Light"/>
                <a:cs typeface="Lato Light"/>
              </a:rPr>
              <a:t>ADR provides a means to resolve disputes quickly and privately, with the potential for </a:t>
            </a:r>
            <a:r>
              <a:rPr lang="en-US" sz="2326" b="1" dirty="0">
                <a:solidFill>
                  <a:schemeClr val="accent1"/>
                </a:solidFill>
                <a:latin typeface="Lato Light"/>
                <a:cs typeface="Lato Light"/>
              </a:rPr>
              <a:t>creative solutions</a:t>
            </a:r>
            <a:r>
              <a:rPr lang="en-US" sz="2326" dirty="0">
                <a:solidFill>
                  <a:schemeClr val="tx1"/>
                </a:solidFill>
                <a:latin typeface="Lato Light"/>
                <a:cs typeface="Lato Light"/>
              </a:rPr>
              <a:t>.</a:t>
            </a:r>
          </a:p>
        </p:txBody>
      </p:sp>
      <p:grpSp>
        <p:nvGrpSpPr>
          <p:cNvPr id="3" name="Group 2">
            <a:extLst>
              <a:ext uri="{FF2B5EF4-FFF2-40B4-BE49-F238E27FC236}">
                <a16:creationId xmlns:a16="http://schemas.microsoft.com/office/drawing/2014/main" id="{F0D3E0F8-3738-F847-8891-A636BF05B69F}"/>
              </a:ext>
            </a:extLst>
          </p:cNvPr>
          <p:cNvGrpSpPr/>
          <p:nvPr/>
        </p:nvGrpSpPr>
        <p:grpSpPr>
          <a:xfrm>
            <a:off x="2127852" y="2987357"/>
            <a:ext cx="3887570" cy="2373848"/>
            <a:chOff x="2788694" y="3603537"/>
            <a:chExt cx="3887570" cy="2373848"/>
          </a:xfrm>
        </p:grpSpPr>
        <p:sp>
          <p:nvSpPr>
            <p:cNvPr id="15" name="TextBox 14"/>
            <p:cNvSpPr txBox="1"/>
            <p:nvPr/>
          </p:nvSpPr>
          <p:spPr>
            <a:xfrm>
              <a:off x="2797272" y="4008448"/>
              <a:ext cx="3878992" cy="1968937"/>
            </a:xfrm>
            <a:prstGeom prst="rect">
              <a:avLst/>
            </a:prstGeom>
            <a:noFill/>
          </p:spPr>
          <p:txBody>
            <a:bodyPr wrap="square" rtlCol="0">
              <a:spAutoFit/>
            </a:bodyPr>
            <a:lstStyle/>
            <a:p>
              <a:pPr>
                <a:lnSpc>
                  <a:spcPts val="3031"/>
                </a:lnSpc>
              </a:pPr>
              <a:r>
                <a:rPr lang="en-US" sz="1800" dirty="0">
                  <a:latin typeface="Lato Light" charset="0"/>
                  <a:ea typeface="Lato Light" charset="0"/>
                  <a:cs typeface="Lato Light" charset="0"/>
                </a:rPr>
                <a:t>Does not involve a neutral 3</a:t>
              </a:r>
              <a:r>
                <a:rPr lang="en-US" sz="1800" baseline="30000" dirty="0">
                  <a:latin typeface="Lato Light" charset="0"/>
                  <a:ea typeface="Lato Light" charset="0"/>
                  <a:cs typeface="Lato Light" charset="0"/>
                </a:rPr>
                <a:t>rd</a:t>
              </a:r>
              <a:r>
                <a:rPr lang="en-US" sz="1800" dirty="0">
                  <a:latin typeface="Lato Light" charset="0"/>
                  <a:ea typeface="Lato Light" charset="0"/>
                  <a:cs typeface="Lato Light" charset="0"/>
                </a:rPr>
                <a:t> party. Instead, the parties involved and their representatives may use negotiation to end a case after a year (or more) of delays and $000’s in costs. </a:t>
              </a:r>
            </a:p>
          </p:txBody>
        </p:sp>
        <p:sp>
          <p:nvSpPr>
            <p:cNvPr id="16" name="Rectangle 15"/>
            <p:cNvSpPr/>
            <p:nvPr/>
          </p:nvSpPr>
          <p:spPr>
            <a:xfrm>
              <a:off x="2788694" y="3603537"/>
              <a:ext cx="1958806" cy="404085"/>
            </a:xfrm>
            <a:prstGeom prst="rect">
              <a:avLst/>
            </a:prstGeom>
          </p:spPr>
          <p:txBody>
            <a:bodyPr wrap="none">
              <a:spAutoFit/>
            </a:bodyPr>
            <a:lstStyle/>
            <a:p>
              <a:r>
                <a:rPr lang="en-US" sz="2026" b="1" dirty="0">
                  <a:solidFill>
                    <a:schemeClr val="tx2"/>
                  </a:solidFill>
                  <a:latin typeface="Lato" charset="0"/>
                  <a:ea typeface="Lato" charset="0"/>
                  <a:cs typeface="Lato" charset="0"/>
                </a:rPr>
                <a:t>NEGOTIATION</a:t>
              </a:r>
            </a:p>
          </p:txBody>
        </p:sp>
      </p:grpSp>
      <p:grpSp>
        <p:nvGrpSpPr>
          <p:cNvPr id="4" name="Group 3">
            <a:extLst>
              <a:ext uri="{FF2B5EF4-FFF2-40B4-BE49-F238E27FC236}">
                <a16:creationId xmlns:a16="http://schemas.microsoft.com/office/drawing/2014/main" id="{4B2A85F9-5804-4843-9B74-D7BB5EA90D16}"/>
              </a:ext>
            </a:extLst>
          </p:cNvPr>
          <p:cNvGrpSpPr/>
          <p:nvPr/>
        </p:nvGrpSpPr>
        <p:grpSpPr>
          <a:xfrm>
            <a:off x="2127852" y="5741879"/>
            <a:ext cx="3887570" cy="2377952"/>
            <a:chOff x="2788694" y="6362856"/>
            <a:chExt cx="3887570" cy="2377952"/>
          </a:xfrm>
        </p:grpSpPr>
        <p:sp>
          <p:nvSpPr>
            <p:cNvPr id="17" name="TextBox 16"/>
            <p:cNvSpPr txBox="1"/>
            <p:nvPr/>
          </p:nvSpPr>
          <p:spPr>
            <a:xfrm>
              <a:off x="2797272" y="6767767"/>
              <a:ext cx="3878992" cy="1973041"/>
            </a:xfrm>
            <a:prstGeom prst="rect">
              <a:avLst/>
            </a:prstGeom>
            <a:noFill/>
          </p:spPr>
          <p:txBody>
            <a:bodyPr wrap="square" rtlCol="0">
              <a:spAutoFit/>
            </a:bodyPr>
            <a:lstStyle/>
            <a:p>
              <a:pPr>
                <a:lnSpc>
                  <a:spcPts val="3031"/>
                </a:lnSpc>
              </a:pPr>
              <a:r>
                <a:rPr lang="en-US" sz="1800" dirty="0">
                  <a:latin typeface="Lato Light" charset="0"/>
                  <a:ea typeface="Lato Light" charset="0"/>
                  <a:cs typeface="Lato Light" charset="0"/>
                </a:rPr>
                <a:t>A private process in which a </a:t>
              </a:r>
              <a:r>
                <a:rPr lang="en-US" sz="1800" b="1" dirty="0">
                  <a:solidFill>
                    <a:schemeClr val="accent1"/>
                  </a:solidFill>
                  <a:latin typeface="Lato Light" charset="0"/>
                  <a:ea typeface="Lato Light" charset="0"/>
                  <a:cs typeface="Lato Light" charset="0"/>
                </a:rPr>
                <a:t>neutral</a:t>
              </a:r>
              <a:r>
                <a:rPr lang="en-US" sz="1800" dirty="0">
                  <a:latin typeface="Lato Light" charset="0"/>
                  <a:ea typeface="Lato Light" charset="0"/>
                  <a:cs typeface="Lato Light" charset="0"/>
                </a:rPr>
                <a:t> </a:t>
              </a:r>
              <a:r>
                <a:rPr lang="en-US" sz="1800" b="1" dirty="0">
                  <a:solidFill>
                    <a:schemeClr val="accent1"/>
                  </a:solidFill>
                  <a:latin typeface="Lato Light" charset="0"/>
                  <a:ea typeface="Lato Light" charset="0"/>
                  <a:cs typeface="Lato Light" charset="0"/>
                </a:rPr>
                <a:t>third person </a:t>
              </a:r>
              <a:r>
                <a:rPr lang="en-US" sz="1800" dirty="0">
                  <a:latin typeface="Lato Light" charset="0"/>
                  <a:ea typeface="Lato Light" charset="0"/>
                  <a:cs typeface="Lato Light" charset="0"/>
                </a:rPr>
                <a:t>- the mediator - helps the parties discuss and try to resolve the dispute. We will mostly focus on mediation today. </a:t>
              </a:r>
            </a:p>
          </p:txBody>
        </p:sp>
        <p:sp>
          <p:nvSpPr>
            <p:cNvPr id="18" name="Rectangle 17"/>
            <p:cNvSpPr/>
            <p:nvPr/>
          </p:nvSpPr>
          <p:spPr>
            <a:xfrm>
              <a:off x="2788694" y="6362856"/>
              <a:ext cx="1657954" cy="404085"/>
            </a:xfrm>
            <a:prstGeom prst="rect">
              <a:avLst/>
            </a:prstGeom>
          </p:spPr>
          <p:txBody>
            <a:bodyPr wrap="none">
              <a:spAutoFit/>
            </a:bodyPr>
            <a:lstStyle/>
            <a:p>
              <a:r>
                <a:rPr lang="en-US" sz="2026" b="1" dirty="0">
                  <a:solidFill>
                    <a:schemeClr val="tx2"/>
                  </a:solidFill>
                  <a:latin typeface="Lato" charset="0"/>
                  <a:ea typeface="Lato" charset="0"/>
                  <a:cs typeface="Lato" charset="0"/>
                </a:rPr>
                <a:t>MEDIATION</a:t>
              </a:r>
            </a:p>
          </p:txBody>
        </p:sp>
      </p:grpSp>
      <p:sp>
        <p:nvSpPr>
          <p:cNvPr id="21" name="Rectangle 20">
            <a:extLst>
              <a:ext uri="{FF2B5EF4-FFF2-40B4-BE49-F238E27FC236}">
                <a16:creationId xmlns:a16="http://schemas.microsoft.com/office/drawing/2014/main" id="{36175632-D152-904D-88E3-8591BC32A15D}"/>
              </a:ext>
            </a:extLst>
          </p:cNvPr>
          <p:cNvSpPr/>
          <p:nvPr/>
        </p:nvSpPr>
        <p:spPr>
          <a:xfrm>
            <a:off x="6400800" y="10151706"/>
            <a:ext cx="5393094" cy="951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00575AC-239A-604A-833A-2A730CC0E205}"/>
              </a:ext>
            </a:extLst>
          </p:cNvPr>
          <p:cNvGrpSpPr/>
          <p:nvPr/>
        </p:nvGrpSpPr>
        <p:grpSpPr>
          <a:xfrm>
            <a:off x="10279188" y="3118104"/>
            <a:ext cx="3986784" cy="3986784"/>
            <a:chOff x="9699585" y="3118104"/>
            <a:chExt cx="3986784" cy="3986784"/>
          </a:xfrm>
        </p:grpSpPr>
        <p:sp>
          <p:nvSpPr>
            <p:cNvPr id="6" name="Oval 5"/>
            <p:cNvSpPr>
              <a:spLocks noChangeAspect="1"/>
            </p:cNvSpPr>
            <p:nvPr/>
          </p:nvSpPr>
          <p:spPr>
            <a:xfrm>
              <a:off x="9699585" y="3118104"/>
              <a:ext cx="3986784" cy="3986784"/>
            </a:xfrm>
            <a:prstGeom prst="ellipse">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7" name="TextBox 6"/>
            <p:cNvSpPr txBox="1"/>
            <p:nvPr/>
          </p:nvSpPr>
          <p:spPr>
            <a:xfrm>
              <a:off x="10041303" y="4799870"/>
              <a:ext cx="3303348" cy="623252"/>
            </a:xfrm>
            <a:prstGeom prst="rect">
              <a:avLst/>
            </a:prstGeom>
            <a:noFill/>
          </p:spPr>
          <p:txBody>
            <a:bodyPr wrap="none" lIns="68584" tIns="34292" rIns="68584" bIns="34292" rtlCol="0">
              <a:spAutoFit/>
            </a:bodyPr>
            <a:lstStyle/>
            <a:p>
              <a:pPr algn="ctr"/>
              <a:r>
                <a:rPr lang="en-US" sz="3600" b="1" dirty="0">
                  <a:solidFill>
                    <a:schemeClr val="bg1"/>
                  </a:solidFill>
                  <a:latin typeface="Lato Black" charset="0"/>
                  <a:ea typeface="Lato Black" charset="0"/>
                  <a:cs typeface="Lato Black" charset="0"/>
                </a:rPr>
                <a:t>NEGOTIATION</a:t>
              </a:r>
              <a:endParaRPr lang="id-ID" sz="3600" b="1" dirty="0">
                <a:solidFill>
                  <a:schemeClr val="bg1"/>
                </a:solidFill>
                <a:latin typeface="Lato Black" charset="0"/>
                <a:ea typeface="Lato Black" charset="0"/>
                <a:cs typeface="Lato Black" charset="0"/>
              </a:endParaRPr>
            </a:p>
          </p:txBody>
        </p:sp>
      </p:grpSp>
      <p:grpSp>
        <p:nvGrpSpPr>
          <p:cNvPr id="12" name="Group 11">
            <a:extLst>
              <a:ext uri="{FF2B5EF4-FFF2-40B4-BE49-F238E27FC236}">
                <a16:creationId xmlns:a16="http://schemas.microsoft.com/office/drawing/2014/main" id="{55B3671E-67C7-D343-9F95-0774AE5488D9}"/>
              </a:ext>
            </a:extLst>
          </p:cNvPr>
          <p:cNvGrpSpPr/>
          <p:nvPr/>
        </p:nvGrpSpPr>
        <p:grpSpPr>
          <a:xfrm>
            <a:off x="6744396" y="6605368"/>
            <a:ext cx="3988051" cy="3988051"/>
            <a:chOff x="6744396" y="6605368"/>
            <a:chExt cx="3988051" cy="3988051"/>
          </a:xfrm>
        </p:grpSpPr>
        <p:sp>
          <p:nvSpPr>
            <p:cNvPr id="2" name="Oval 1"/>
            <p:cNvSpPr/>
            <p:nvPr/>
          </p:nvSpPr>
          <p:spPr>
            <a:xfrm>
              <a:off x="6744396" y="6605368"/>
              <a:ext cx="3988051" cy="3988051"/>
            </a:xfrm>
            <a:prstGeom prst="ellipse">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10" name="TextBox 9"/>
            <p:cNvSpPr txBox="1"/>
            <p:nvPr/>
          </p:nvSpPr>
          <p:spPr>
            <a:xfrm>
              <a:off x="7353133" y="8287703"/>
              <a:ext cx="2770575" cy="623380"/>
            </a:xfrm>
            <a:prstGeom prst="rect">
              <a:avLst/>
            </a:prstGeom>
            <a:noFill/>
          </p:spPr>
          <p:txBody>
            <a:bodyPr wrap="none" lIns="68584" tIns="34292" rIns="68584" bIns="34292" rtlCol="0">
              <a:spAutoFit/>
            </a:bodyPr>
            <a:lstStyle/>
            <a:p>
              <a:pPr algn="ctr"/>
              <a:r>
                <a:rPr lang="en-US" sz="3601" b="1" dirty="0">
                  <a:solidFill>
                    <a:schemeClr val="bg1"/>
                  </a:solidFill>
                  <a:latin typeface="Lato Black" charset="0"/>
                  <a:ea typeface="Lato Black" charset="0"/>
                  <a:cs typeface="Lato Black" charset="0"/>
                </a:rPr>
                <a:t>MEDIATION</a:t>
              </a:r>
              <a:endParaRPr lang="id-ID" sz="3601" b="1" dirty="0">
                <a:solidFill>
                  <a:schemeClr val="bg1"/>
                </a:solidFill>
                <a:latin typeface="Lato Black" charset="0"/>
                <a:ea typeface="Lato Black" charset="0"/>
                <a:cs typeface="Lato Black" charset="0"/>
              </a:endParaRPr>
            </a:p>
          </p:txBody>
        </p:sp>
      </p:grpSp>
      <p:grpSp>
        <p:nvGrpSpPr>
          <p:cNvPr id="8" name="Group 7">
            <a:extLst>
              <a:ext uri="{FF2B5EF4-FFF2-40B4-BE49-F238E27FC236}">
                <a16:creationId xmlns:a16="http://schemas.microsoft.com/office/drawing/2014/main" id="{41031C6E-F8D6-9340-BE5A-39785954EAD0}"/>
              </a:ext>
            </a:extLst>
          </p:cNvPr>
          <p:cNvGrpSpPr/>
          <p:nvPr/>
        </p:nvGrpSpPr>
        <p:grpSpPr>
          <a:xfrm>
            <a:off x="13812713" y="6605368"/>
            <a:ext cx="3988051" cy="3988051"/>
            <a:chOff x="13812713" y="6605368"/>
            <a:chExt cx="3988051" cy="3988051"/>
          </a:xfrm>
        </p:grpSpPr>
        <p:sp>
          <p:nvSpPr>
            <p:cNvPr id="22" name="Oval 21">
              <a:extLst>
                <a:ext uri="{FF2B5EF4-FFF2-40B4-BE49-F238E27FC236}">
                  <a16:creationId xmlns:a16="http://schemas.microsoft.com/office/drawing/2014/main" id="{F3CFDAA5-BEA7-CC42-A787-BE436A6CEEAE}"/>
                </a:ext>
              </a:extLst>
            </p:cNvPr>
            <p:cNvSpPr/>
            <p:nvPr/>
          </p:nvSpPr>
          <p:spPr>
            <a:xfrm>
              <a:off x="13812713" y="6605368"/>
              <a:ext cx="3988051" cy="3988051"/>
            </a:xfrm>
            <a:prstGeom prst="ellipse">
              <a:avLst/>
            </a:pr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sp>
          <p:nvSpPr>
            <p:cNvPr id="23" name="TextBox 22">
              <a:extLst>
                <a:ext uri="{FF2B5EF4-FFF2-40B4-BE49-F238E27FC236}">
                  <a16:creationId xmlns:a16="http://schemas.microsoft.com/office/drawing/2014/main" id="{04473C99-663D-9647-90EB-B6CC84F7C500}"/>
                </a:ext>
              </a:extLst>
            </p:cNvPr>
            <p:cNvSpPr txBox="1"/>
            <p:nvPr/>
          </p:nvSpPr>
          <p:spPr>
            <a:xfrm>
              <a:off x="14172987" y="8287703"/>
              <a:ext cx="3267506" cy="623380"/>
            </a:xfrm>
            <a:prstGeom prst="rect">
              <a:avLst/>
            </a:prstGeom>
            <a:noFill/>
          </p:spPr>
          <p:txBody>
            <a:bodyPr wrap="none" lIns="68584" tIns="34292" rIns="68584" bIns="34292" rtlCol="0">
              <a:spAutoFit/>
            </a:bodyPr>
            <a:lstStyle/>
            <a:p>
              <a:pPr algn="ctr"/>
              <a:r>
                <a:rPr lang="en-US" sz="3601" b="1" dirty="0">
                  <a:solidFill>
                    <a:schemeClr val="bg1"/>
                  </a:solidFill>
                  <a:latin typeface="Lato Black" charset="0"/>
                  <a:ea typeface="Lato Black" charset="0"/>
                  <a:cs typeface="Lato Black" charset="0"/>
                </a:rPr>
                <a:t>ARBITRATION</a:t>
              </a:r>
              <a:endParaRPr lang="id-ID" sz="3601" b="1" dirty="0">
                <a:solidFill>
                  <a:schemeClr val="bg1"/>
                </a:solidFill>
                <a:latin typeface="Lato Black" charset="0"/>
                <a:ea typeface="Lato Black" charset="0"/>
                <a:cs typeface="Lato Black" charset="0"/>
              </a:endParaRPr>
            </a:p>
          </p:txBody>
        </p:sp>
      </p:grpSp>
      <p:grpSp>
        <p:nvGrpSpPr>
          <p:cNvPr id="24" name="Group 23">
            <a:extLst>
              <a:ext uri="{FF2B5EF4-FFF2-40B4-BE49-F238E27FC236}">
                <a16:creationId xmlns:a16="http://schemas.microsoft.com/office/drawing/2014/main" id="{9E9EBF68-BF4A-014C-B4FB-8447B9C679EA}"/>
              </a:ext>
            </a:extLst>
          </p:cNvPr>
          <p:cNvGrpSpPr/>
          <p:nvPr/>
        </p:nvGrpSpPr>
        <p:grpSpPr>
          <a:xfrm>
            <a:off x="2127852" y="8500506"/>
            <a:ext cx="3887570" cy="2377952"/>
            <a:chOff x="2788694" y="6362856"/>
            <a:chExt cx="3887570" cy="2377952"/>
          </a:xfrm>
        </p:grpSpPr>
        <p:sp>
          <p:nvSpPr>
            <p:cNvPr id="28" name="TextBox 27">
              <a:extLst>
                <a:ext uri="{FF2B5EF4-FFF2-40B4-BE49-F238E27FC236}">
                  <a16:creationId xmlns:a16="http://schemas.microsoft.com/office/drawing/2014/main" id="{340376CE-3D7E-C44C-B7C8-847B7060F0B0}"/>
                </a:ext>
              </a:extLst>
            </p:cNvPr>
            <p:cNvSpPr txBox="1"/>
            <p:nvPr/>
          </p:nvSpPr>
          <p:spPr>
            <a:xfrm>
              <a:off x="2797272" y="6767767"/>
              <a:ext cx="3878992" cy="1973041"/>
            </a:xfrm>
            <a:prstGeom prst="rect">
              <a:avLst/>
            </a:prstGeom>
            <a:noFill/>
          </p:spPr>
          <p:txBody>
            <a:bodyPr wrap="square" rtlCol="0">
              <a:spAutoFit/>
            </a:bodyPr>
            <a:lstStyle/>
            <a:p>
              <a:pPr>
                <a:lnSpc>
                  <a:spcPts val="3031"/>
                </a:lnSpc>
              </a:pPr>
              <a:r>
                <a:rPr lang="en-US" sz="1800" dirty="0">
                  <a:latin typeface="Lato Light" charset="0"/>
                  <a:ea typeface="Lato Light" charset="0"/>
                  <a:cs typeface="Lato Light" charset="0"/>
                </a:rPr>
                <a:t>A private process in which disputing parties agree that one or more </a:t>
              </a:r>
              <a:r>
                <a:rPr lang="en-US" sz="1800" b="1" dirty="0">
                  <a:solidFill>
                    <a:schemeClr val="accent3"/>
                  </a:solidFill>
                  <a:latin typeface="Lato Light" charset="0"/>
                  <a:ea typeface="Lato Light" charset="0"/>
                  <a:cs typeface="Lato Light" charset="0"/>
                </a:rPr>
                <a:t>arbitrators can resolve their dispute </a:t>
              </a:r>
              <a:r>
                <a:rPr lang="en-US" sz="1800" dirty="0">
                  <a:latin typeface="Lato Light" charset="0"/>
                  <a:ea typeface="Lato Light" charset="0"/>
                  <a:cs typeface="Lato Light" charset="0"/>
                </a:rPr>
                <a:t>after receiving evidence and hearing arguments.</a:t>
              </a:r>
            </a:p>
          </p:txBody>
        </p:sp>
        <p:sp>
          <p:nvSpPr>
            <p:cNvPr id="29" name="Rectangle 28">
              <a:extLst>
                <a:ext uri="{FF2B5EF4-FFF2-40B4-BE49-F238E27FC236}">
                  <a16:creationId xmlns:a16="http://schemas.microsoft.com/office/drawing/2014/main" id="{BAF0767E-8695-1644-BB3A-DE476294B6A4}"/>
                </a:ext>
              </a:extLst>
            </p:cNvPr>
            <p:cNvSpPr/>
            <p:nvPr/>
          </p:nvSpPr>
          <p:spPr>
            <a:xfrm>
              <a:off x="2788694" y="6362856"/>
              <a:ext cx="1920847" cy="404085"/>
            </a:xfrm>
            <a:prstGeom prst="rect">
              <a:avLst/>
            </a:prstGeom>
          </p:spPr>
          <p:txBody>
            <a:bodyPr wrap="none">
              <a:spAutoFit/>
            </a:bodyPr>
            <a:lstStyle/>
            <a:p>
              <a:r>
                <a:rPr lang="en-US" sz="2026" b="1" dirty="0">
                  <a:solidFill>
                    <a:schemeClr val="tx2"/>
                  </a:solidFill>
                  <a:latin typeface="Lato" charset="0"/>
                  <a:ea typeface="Lato" charset="0"/>
                  <a:cs typeface="Lato" charset="0"/>
                </a:rPr>
                <a:t>ARBITRATION</a:t>
              </a:r>
            </a:p>
          </p:txBody>
        </p:sp>
      </p:grpSp>
      <p:sp>
        <p:nvSpPr>
          <p:cNvPr id="5" name="Oval 4">
            <a:extLst>
              <a:ext uri="{FF2B5EF4-FFF2-40B4-BE49-F238E27FC236}">
                <a16:creationId xmlns:a16="http://schemas.microsoft.com/office/drawing/2014/main" id="{38011B1F-6A51-7144-9FF7-C9E86479C71D}"/>
              </a:ext>
            </a:extLst>
          </p:cNvPr>
          <p:cNvSpPr/>
          <p:nvPr/>
        </p:nvSpPr>
        <p:spPr>
          <a:xfrm>
            <a:off x="16789940" y="1750979"/>
            <a:ext cx="9144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983855"/>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92">
            <a:extLst>
              <a:ext uri="{FF2B5EF4-FFF2-40B4-BE49-F238E27FC236}">
                <a16:creationId xmlns:a16="http://schemas.microsoft.com/office/drawing/2014/main" id="{27E7FABC-2E49-9F42-8CBC-3C40B17BC466}"/>
              </a:ext>
            </a:extLst>
          </p:cNvPr>
          <p:cNvSpPr>
            <a:spLocks noChangeAspect="1"/>
          </p:cNvSpPr>
          <p:nvPr/>
        </p:nvSpPr>
        <p:spPr>
          <a:xfrm>
            <a:off x="9342231" y="6594618"/>
            <a:ext cx="740664" cy="740664"/>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accent3"/>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6" name="Shape 2799">
            <a:extLst>
              <a:ext uri="{FF2B5EF4-FFF2-40B4-BE49-F238E27FC236}">
                <a16:creationId xmlns:a16="http://schemas.microsoft.com/office/drawing/2014/main" id="{4A0514E9-103B-1D49-A949-3F72ED448562}"/>
              </a:ext>
            </a:extLst>
          </p:cNvPr>
          <p:cNvSpPr>
            <a:spLocks noChangeAspect="1"/>
          </p:cNvSpPr>
          <p:nvPr/>
        </p:nvSpPr>
        <p:spPr>
          <a:xfrm>
            <a:off x="9342231" y="2705172"/>
            <a:ext cx="740664" cy="538665"/>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accent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 name="Rectangle 2">
            <a:extLst>
              <a:ext uri="{FF2B5EF4-FFF2-40B4-BE49-F238E27FC236}">
                <a16:creationId xmlns:a16="http://schemas.microsoft.com/office/drawing/2014/main" id="{6D6F7E91-E1EE-A74F-8F8F-E4432621B840}"/>
              </a:ext>
            </a:extLst>
          </p:cNvPr>
          <p:cNvSpPr/>
          <p:nvPr/>
        </p:nvSpPr>
        <p:spPr>
          <a:xfrm>
            <a:off x="6270171" y="10394302"/>
            <a:ext cx="5691674" cy="746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txBox="1">
            <a:spLocks/>
          </p:cNvSpPr>
          <p:nvPr/>
        </p:nvSpPr>
        <p:spPr>
          <a:xfrm>
            <a:off x="13511925" y="4044750"/>
            <a:ext cx="3269885" cy="2041357"/>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tx1"/>
                </a:solidFill>
                <a:latin typeface="Lato Light" charset="0"/>
                <a:ea typeface="Lato Light" charset="0"/>
                <a:cs typeface="Lato Light" charset="0"/>
              </a:rPr>
              <a:t> Arbitration is always private, not public record like a court case would be. Can also be confidential if you have a confidentiality clause.</a:t>
            </a:r>
          </a:p>
        </p:txBody>
      </p:sp>
      <p:sp>
        <p:nvSpPr>
          <p:cNvPr id="15" name="TextBox 14"/>
          <p:cNvSpPr txBox="1"/>
          <p:nvPr/>
        </p:nvSpPr>
        <p:spPr>
          <a:xfrm>
            <a:off x="13600127" y="3669763"/>
            <a:ext cx="1125757"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PRIVATE</a:t>
            </a:r>
          </a:p>
        </p:txBody>
      </p:sp>
      <p:sp>
        <p:nvSpPr>
          <p:cNvPr id="16" name="Subtitle 2"/>
          <p:cNvSpPr txBox="1">
            <a:spLocks/>
          </p:cNvSpPr>
          <p:nvPr/>
        </p:nvSpPr>
        <p:spPr>
          <a:xfrm>
            <a:off x="9143999" y="4044750"/>
            <a:ext cx="3463048" cy="2041357"/>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tx1"/>
                </a:solidFill>
                <a:latin typeface="Lato Light" charset="0"/>
                <a:ea typeface="Lato Light" charset="0"/>
                <a:cs typeface="Lato Light" charset="0"/>
              </a:rPr>
              <a:t>Usually less costly than litigation as the process is quicker and less complicated than court processes (though still more costly than mediation).</a:t>
            </a:r>
          </a:p>
        </p:txBody>
      </p:sp>
      <p:sp>
        <p:nvSpPr>
          <p:cNvPr id="17" name="TextBox 16"/>
          <p:cNvSpPr txBox="1"/>
          <p:nvPr/>
        </p:nvSpPr>
        <p:spPr>
          <a:xfrm>
            <a:off x="9232201" y="3669763"/>
            <a:ext cx="1678665"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INEXPENSIVE</a:t>
            </a:r>
          </a:p>
        </p:txBody>
      </p:sp>
      <p:sp>
        <p:nvSpPr>
          <p:cNvPr id="26" name="Subtitle 2"/>
          <p:cNvSpPr txBox="1">
            <a:spLocks/>
          </p:cNvSpPr>
          <p:nvPr/>
        </p:nvSpPr>
        <p:spPr>
          <a:xfrm>
            <a:off x="13511926" y="7996180"/>
            <a:ext cx="3269885" cy="1656637"/>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tx1"/>
                </a:solidFill>
                <a:latin typeface="Lato Light" charset="0"/>
                <a:ea typeface="Lato Light" charset="0"/>
                <a:cs typeface="Lato Light" charset="0"/>
              </a:rPr>
              <a:t>Neutral arbitrator has authority to make a decision about the dispute. The final decision can be binding.</a:t>
            </a:r>
          </a:p>
        </p:txBody>
      </p:sp>
      <p:sp>
        <p:nvSpPr>
          <p:cNvPr id="27" name="Subtitle 2"/>
          <p:cNvSpPr txBox="1">
            <a:spLocks/>
          </p:cNvSpPr>
          <p:nvPr/>
        </p:nvSpPr>
        <p:spPr>
          <a:xfrm>
            <a:off x="9144000" y="7996180"/>
            <a:ext cx="3269885" cy="1656637"/>
          </a:xfrm>
          <a:prstGeom prst="rect">
            <a:avLst/>
          </a:prstGeom>
        </p:spPr>
        <p:txBody>
          <a:bodyPr vert="horz" wrap="square" lIns="163160" tIns="81580" rIns="163160" bIns="8158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031"/>
              </a:lnSpc>
            </a:pPr>
            <a:r>
              <a:rPr lang="en-US" sz="1800" dirty="0">
                <a:solidFill>
                  <a:schemeClr val="tx1"/>
                </a:solidFill>
                <a:latin typeface="Lato Light" charset="0"/>
                <a:ea typeface="Lato Light" charset="0"/>
                <a:cs typeface="Lato Light" charset="0"/>
              </a:rPr>
              <a:t>The formal rules of evidence do not automatically apply in arbitration, unless parties expressly mandate it.</a:t>
            </a:r>
          </a:p>
        </p:txBody>
      </p:sp>
      <p:sp>
        <p:nvSpPr>
          <p:cNvPr id="28" name="TextBox 27"/>
          <p:cNvSpPr txBox="1"/>
          <p:nvPr/>
        </p:nvSpPr>
        <p:spPr>
          <a:xfrm>
            <a:off x="13600127" y="7621193"/>
            <a:ext cx="2643929"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ARBITRATOR DECIDES</a:t>
            </a:r>
          </a:p>
        </p:txBody>
      </p:sp>
      <p:sp>
        <p:nvSpPr>
          <p:cNvPr id="29" name="TextBox 28"/>
          <p:cNvSpPr txBox="1"/>
          <p:nvPr/>
        </p:nvSpPr>
        <p:spPr>
          <a:xfrm>
            <a:off x="9232201" y="7621193"/>
            <a:ext cx="997389" cy="369332"/>
          </a:xfrm>
          <a:prstGeom prst="rect">
            <a:avLst/>
          </a:prstGeom>
          <a:noFill/>
        </p:spPr>
        <p:txBody>
          <a:bodyPr wrap="none" rtlCol="0" anchor="ctr" anchorCtr="0">
            <a:spAutoFit/>
          </a:bodyPr>
          <a:lstStyle/>
          <a:p>
            <a:r>
              <a:rPr lang="en-US" sz="1800" b="1" dirty="0">
                <a:solidFill>
                  <a:schemeClr val="tx2"/>
                </a:solidFill>
                <a:latin typeface="Lato Black" charset="0"/>
                <a:ea typeface="Lato Black" charset="0"/>
                <a:cs typeface="Lato Black" charset="0"/>
              </a:rPr>
              <a:t>SIMPLE</a:t>
            </a:r>
          </a:p>
        </p:txBody>
      </p:sp>
      <p:sp>
        <p:nvSpPr>
          <p:cNvPr id="4" name="Rectangle 3"/>
          <p:cNvSpPr/>
          <p:nvPr/>
        </p:nvSpPr>
        <p:spPr>
          <a:xfrm>
            <a:off x="783772" y="835090"/>
            <a:ext cx="7684936" cy="97598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7" dirty="0">
              <a:latin typeface="Lato Light" charset="0"/>
            </a:endParaRPr>
          </a:p>
        </p:txBody>
      </p:sp>
      <p:grpSp>
        <p:nvGrpSpPr>
          <p:cNvPr id="7" name="Group 6"/>
          <p:cNvGrpSpPr/>
          <p:nvPr/>
        </p:nvGrpSpPr>
        <p:grpSpPr>
          <a:xfrm>
            <a:off x="4054222" y="1720358"/>
            <a:ext cx="1144036" cy="8046246"/>
            <a:chOff x="6003993" y="4230875"/>
            <a:chExt cx="1168400" cy="6826574"/>
          </a:xfrm>
        </p:grpSpPr>
        <p:cxnSp>
          <p:nvCxnSpPr>
            <p:cNvPr id="6" name="Straight Connector 5"/>
            <p:cNvCxnSpPr/>
            <p:nvPr/>
          </p:nvCxnSpPr>
          <p:spPr>
            <a:xfrm>
              <a:off x="6003993" y="11057449"/>
              <a:ext cx="11684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03993" y="4230875"/>
              <a:ext cx="11684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948472" y="2426215"/>
            <a:ext cx="7355539" cy="6577570"/>
          </a:xfrm>
          <a:prstGeom prst="rect">
            <a:avLst/>
          </a:prstGeom>
          <a:noFill/>
        </p:spPr>
        <p:txBody>
          <a:bodyPr wrap="none" rtlCol="0">
            <a:spAutoFit/>
          </a:bodyPr>
          <a:lstStyle/>
          <a:p>
            <a:pPr algn="ctr">
              <a:lnSpc>
                <a:spcPct val="105000"/>
              </a:lnSpc>
            </a:pPr>
            <a:r>
              <a:rPr lang="en-US" sz="4500" b="1" dirty="0">
                <a:solidFill>
                  <a:schemeClr val="tx2"/>
                </a:solidFill>
                <a:latin typeface="Lato Black" charset="0"/>
                <a:ea typeface="Lato Black" charset="0"/>
                <a:cs typeface="Lato Black" charset="0"/>
              </a:rPr>
              <a:t>A </a:t>
            </a:r>
            <a:r>
              <a:rPr lang="en-US" sz="4500" b="1" dirty="0">
                <a:solidFill>
                  <a:schemeClr val="accent3"/>
                </a:solidFill>
                <a:latin typeface="Lato Black" charset="0"/>
                <a:ea typeface="Lato Black" charset="0"/>
                <a:cs typeface="Lato Black" charset="0"/>
              </a:rPr>
              <a:t>PRIVATE ADJUDICATIVE</a:t>
            </a:r>
          </a:p>
          <a:p>
            <a:pPr algn="ctr">
              <a:lnSpc>
                <a:spcPct val="105000"/>
              </a:lnSpc>
            </a:pPr>
            <a:r>
              <a:rPr lang="en-US" sz="4500" b="1" dirty="0">
                <a:solidFill>
                  <a:schemeClr val="tx2"/>
                </a:solidFill>
                <a:latin typeface="Lato Black" charset="0"/>
                <a:ea typeface="Lato Black" charset="0"/>
                <a:cs typeface="Lato Black" charset="0"/>
              </a:rPr>
              <a:t> PROCESS IN WHICH </a:t>
            </a:r>
          </a:p>
          <a:p>
            <a:pPr algn="ctr">
              <a:lnSpc>
                <a:spcPct val="105000"/>
              </a:lnSpc>
            </a:pPr>
            <a:r>
              <a:rPr lang="en-US" sz="4500" b="1" dirty="0">
                <a:solidFill>
                  <a:schemeClr val="tx2"/>
                </a:solidFill>
                <a:latin typeface="Lato Black" charset="0"/>
                <a:ea typeface="Lato Black" charset="0"/>
                <a:cs typeface="Lato Black" charset="0"/>
              </a:rPr>
              <a:t>DISPUTING PARTIES </a:t>
            </a:r>
          </a:p>
          <a:p>
            <a:pPr algn="ctr">
              <a:lnSpc>
                <a:spcPct val="105000"/>
              </a:lnSpc>
            </a:pPr>
            <a:r>
              <a:rPr lang="en-US" sz="4500" b="1" dirty="0">
                <a:solidFill>
                  <a:schemeClr val="tx2"/>
                </a:solidFill>
                <a:latin typeface="Lato Black" charset="0"/>
                <a:ea typeface="Lato Black" charset="0"/>
                <a:cs typeface="Lato Black" charset="0"/>
              </a:rPr>
              <a:t>AGREE THAT ONE OR </a:t>
            </a:r>
          </a:p>
          <a:p>
            <a:pPr algn="ctr">
              <a:lnSpc>
                <a:spcPct val="105000"/>
              </a:lnSpc>
            </a:pPr>
            <a:r>
              <a:rPr lang="en-US" sz="4500" b="1" dirty="0">
                <a:solidFill>
                  <a:schemeClr val="tx2"/>
                </a:solidFill>
                <a:latin typeface="Lato Black" charset="0"/>
                <a:ea typeface="Lato Black" charset="0"/>
                <a:cs typeface="Lato Black" charset="0"/>
              </a:rPr>
              <a:t>MORE ARBITRATORS CAN</a:t>
            </a:r>
          </a:p>
          <a:p>
            <a:pPr algn="ctr">
              <a:lnSpc>
                <a:spcPct val="105000"/>
              </a:lnSpc>
            </a:pPr>
            <a:r>
              <a:rPr lang="en-US" sz="4500" b="1" dirty="0">
                <a:solidFill>
                  <a:schemeClr val="tx2"/>
                </a:solidFill>
                <a:latin typeface="Lato Black" charset="0"/>
                <a:ea typeface="Lato Black" charset="0"/>
                <a:cs typeface="Lato Black" charset="0"/>
              </a:rPr>
              <a:t>RESOLVE THEIR DISPUTE</a:t>
            </a:r>
          </a:p>
          <a:p>
            <a:pPr algn="ctr">
              <a:lnSpc>
                <a:spcPct val="105000"/>
              </a:lnSpc>
            </a:pPr>
            <a:r>
              <a:rPr lang="en-US" sz="4500" b="1" dirty="0">
                <a:solidFill>
                  <a:schemeClr val="tx2"/>
                </a:solidFill>
                <a:latin typeface="Lato Black" charset="0"/>
                <a:ea typeface="Lato Black" charset="0"/>
                <a:cs typeface="Lato Black" charset="0"/>
              </a:rPr>
              <a:t> AFTER </a:t>
            </a:r>
            <a:r>
              <a:rPr lang="en-US" sz="4500" b="1" dirty="0">
                <a:solidFill>
                  <a:schemeClr val="accent3"/>
                </a:solidFill>
                <a:latin typeface="Lato Black" charset="0"/>
                <a:ea typeface="Lato Black" charset="0"/>
                <a:cs typeface="Lato Black" charset="0"/>
              </a:rPr>
              <a:t>RECEIVING </a:t>
            </a:r>
          </a:p>
          <a:p>
            <a:pPr algn="ctr">
              <a:lnSpc>
                <a:spcPct val="105000"/>
              </a:lnSpc>
            </a:pPr>
            <a:r>
              <a:rPr lang="en-US" sz="4500" b="1" dirty="0">
                <a:solidFill>
                  <a:schemeClr val="accent3"/>
                </a:solidFill>
                <a:latin typeface="Lato Black" charset="0"/>
                <a:ea typeface="Lato Black" charset="0"/>
                <a:cs typeface="Lato Black" charset="0"/>
              </a:rPr>
              <a:t>EVIDENCE </a:t>
            </a:r>
            <a:r>
              <a:rPr lang="en-US" sz="4500" b="1" dirty="0">
                <a:solidFill>
                  <a:schemeClr val="tx2"/>
                </a:solidFill>
                <a:latin typeface="Lato Black" charset="0"/>
                <a:ea typeface="Lato Black" charset="0"/>
                <a:cs typeface="Lato Black" charset="0"/>
              </a:rPr>
              <a:t>AND </a:t>
            </a:r>
          </a:p>
          <a:p>
            <a:pPr algn="ctr">
              <a:lnSpc>
                <a:spcPct val="105000"/>
              </a:lnSpc>
            </a:pPr>
            <a:r>
              <a:rPr lang="en-US" sz="4500" b="1" dirty="0">
                <a:solidFill>
                  <a:schemeClr val="accent3"/>
                </a:solidFill>
                <a:latin typeface="Lato Black" charset="0"/>
                <a:ea typeface="Lato Black" charset="0"/>
                <a:cs typeface="Lato Black" charset="0"/>
              </a:rPr>
              <a:t>HEARING ARGUMENTS</a:t>
            </a:r>
            <a:r>
              <a:rPr lang="en-US" sz="4500" b="1" dirty="0">
                <a:solidFill>
                  <a:schemeClr val="tx2"/>
                </a:solidFill>
                <a:latin typeface="Lato Black" charset="0"/>
                <a:ea typeface="Lato Black" charset="0"/>
                <a:cs typeface="Lato Black" charset="0"/>
              </a:rPr>
              <a:t>.</a:t>
            </a:r>
          </a:p>
        </p:txBody>
      </p:sp>
      <p:sp>
        <p:nvSpPr>
          <p:cNvPr id="33" name="TextBox 32"/>
          <p:cNvSpPr txBox="1"/>
          <p:nvPr/>
        </p:nvSpPr>
        <p:spPr>
          <a:xfrm>
            <a:off x="9116008" y="893319"/>
            <a:ext cx="7944083" cy="1085238"/>
          </a:xfrm>
          <a:prstGeom prst="rect">
            <a:avLst/>
          </a:prstGeom>
          <a:noFill/>
        </p:spPr>
        <p:txBody>
          <a:bodyPr wrap="square" lIns="68584" tIns="34292" rIns="68584" bIns="34292" rtlCol="0">
            <a:spAutoFit/>
          </a:bodyPr>
          <a:lstStyle/>
          <a:p>
            <a:pPr algn="ctr"/>
            <a:r>
              <a:rPr lang="en-US" sz="6602" b="1" dirty="0">
                <a:solidFill>
                  <a:schemeClr val="tx2"/>
                </a:solidFill>
                <a:latin typeface="Lato" charset="0"/>
                <a:ea typeface="Lato" charset="0"/>
                <a:cs typeface="Lato" charset="0"/>
              </a:rPr>
              <a:t>What is Arbitration?</a:t>
            </a:r>
            <a:endParaRPr lang="id-ID" sz="6602" b="1" dirty="0">
              <a:solidFill>
                <a:schemeClr val="tx2"/>
              </a:solidFill>
              <a:latin typeface="Lato" charset="0"/>
              <a:ea typeface="Lato" charset="0"/>
              <a:cs typeface="Lato" charset="0"/>
            </a:endParaRPr>
          </a:p>
        </p:txBody>
      </p:sp>
      <p:sp>
        <p:nvSpPr>
          <p:cNvPr id="32" name="Shape 2528">
            <a:extLst>
              <a:ext uri="{FF2B5EF4-FFF2-40B4-BE49-F238E27FC236}">
                <a16:creationId xmlns:a16="http://schemas.microsoft.com/office/drawing/2014/main" id="{B7681C05-24BD-1941-9B9A-A61403FAB622}"/>
              </a:ext>
            </a:extLst>
          </p:cNvPr>
          <p:cNvSpPr>
            <a:spLocks noChangeAspect="1"/>
          </p:cNvSpPr>
          <p:nvPr/>
        </p:nvSpPr>
        <p:spPr>
          <a:xfrm>
            <a:off x="13702632" y="2606175"/>
            <a:ext cx="538665" cy="740664"/>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accent2"/>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38" name="Shape 2540">
            <a:extLst>
              <a:ext uri="{FF2B5EF4-FFF2-40B4-BE49-F238E27FC236}">
                <a16:creationId xmlns:a16="http://schemas.microsoft.com/office/drawing/2014/main" id="{305F0CA0-571A-F34E-80D0-6E1DE7C15675}"/>
              </a:ext>
            </a:extLst>
          </p:cNvPr>
          <p:cNvSpPr>
            <a:spLocks noChangeAspect="1"/>
          </p:cNvSpPr>
          <p:nvPr/>
        </p:nvSpPr>
        <p:spPr>
          <a:xfrm>
            <a:off x="13702632" y="6594618"/>
            <a:ext cx="740664" cy="740664"/>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4"/>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Tree>
    <p:extLst>
      <p:ext uri="{BB962C8B-B14F-4D97-AF65-F5344CB8AC3E}">
        <p14:creationId xmlns:p14="http://schemas.microsoft.com/office/powerpoint/2010/main" val="1391223419"/>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sld>
</file>

<file path=ppt/theme/theme1.xml><?xml version="1.0" encoding="utf-8"?>
<a:theme xmlns:a="http://schemas.openxmlformats.org/drawingml/2006/main" name="Default Theme">
  <a:themeElements>
    <a:clrScheme name="Motagua Light">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23781</TotalTime>
  <Words>4544</Words>
  <Application>Microsoft Macintosh PowerPoint</Application>
  <PresentationFormat>Custom</PresentationFormat>
  <Paragraphs>372</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Gill Sans</vt:lpstr>
      <vt:lpstr>Lato</vt:lpstr>
      <vt:lpstr>Lato Black</vt:lpstr>
      <vt:lpstr>Lato Bold</vt:lpstr>
      <vt:lpstr>Lato Heavy</vt:lpstr>
      <vt:lpstr>Lato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Amanda Kushner</cp:lastModifiedBy>
  <cp:revision>3148</cp:revision>
  <cp:lastPrinted>2021-03-10T22:14:16Z</cp:lastPrinted>
  <dcterms:created xsi:type="dcterms:W3CDTF">2014-11-12T21:47:38Z</dcterms:created>
  <dcterms:modified xsi:type="dcterms:W3CDTF">2021-03-11T18:18:27Z</dcterms:modified>
  <cp:category/>
</cp:coreProperties>
</file>